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4"/>
  </p:notesMasterIdLst>
  <p:sldIdLst>
    <p:sldId id="256" r:id="rId2"/>
    <p:sldId id="257" r:id="rId3"/>
    <p:sldId id="263" r:id="rId4"/>
    <p:sldId id="269" r:id="rId5"/>
    <p:sldId id="267" r:id="rId6"/>
    <p:sldId id="268" r:id="rId7"/>
    <p:sldId id="270" r:id="rId8"/>
    <p:sldId id="271" r:id="rId9"/>
    <p:sldId id="272" r:id="rId10"/>
    <p:sldId id="273" r:id="rId11"/>
    <p:sldId id="282" r:id="rId12"/>
    <p:sldId id="274" r:id="rId13"/>
    <p:sldId id="275" r:id="rId14"/>
    <p:sldId id="276" r:id="rId15"/>
    <p:sldId id="277" r:id="rId16"/>
    <p:sldId id="278" r:id="rId17"/>
    <p:sldId id="279" r:id="rId18"/>
    <p:sldId id="280" r:id="rId19"/>
    <p:sldId id="283" r:id="rId20"/>
    <p:sldId id="281" r:id="rId21"/>
    <p:sldId id="284" r:id="rId22"/>
    <p:sldId id="264" r:id="rId23"/>
    <p:sldId id="285" r:id="rId24"/>
    <p:sldId id="258" r:id="rId25"/>
    <p:sldId id="265" r:id="rId26"/>
    <p:sldId id="266" r:id="rId27"/>
    <p:sldId id="288" r:id="rId28"/>
    <p:sldId id="289" r:id="rId29"/>
    <p:sldId id="290" r:id="rId30"/>
    <p:sldId id="286" r:id="rId31"/>
    <p:sldId id="287" r:id="rId32"/>
    <p:sldId id="26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853E65-412E-459D-A188-CBB10C0270BE}" type="datetimeFigureOut">
              <a:rPr lang="en-US" smtClean="0"/>
              <a:t>05-Mar-21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2BC346-CB1F-41A7-9971-FEA228A902E9}" type="slidenum">
              <a:rPr lang="en-US" smtClean="0"/>
              <a:t>‹#›</a:t>
            </a:fld>
            <a:endParaRPr lang="en-US"/>
          </a:p>
        </p:txBody>
      </p:sp>
    </p:spTree>
    <p:extLst>
      <p:ext uri="{BB962C8B-B14F-4D97-AF65-F5344CB8AC3E}">
        <p14:creationId xmlns:p14="http://schemas.microsoft.com/office/powerpoint/2010/main" val="185485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94FA2B-C93F-4649-9FED-8DDCB45082FB}" type="datetime1">
              <a:rPr lang="en-US" smtClean="0"/>
              <a:t>05-Mar-21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1715989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EA1303-9FA3-4B02-806D-7FBDEC493DA4}" type="datetime1">
              <a:rPr lang="en-US" smtClean="0"/>
              <a:t>05-Mar-21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2540274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2DF6510-BD6C-4D12-BA34-75B6B478AD68}" type="datetime1">
              <a:rPr lang="en-US" smtClean="0"/>
              <a:t>05-Mar-21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A9A2E05-C5DB-4DCF-9F7D-2551AEFB2F75}"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82418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298D7E45-EB57-4550-92C8-ECAA398C830B}" type="datetime1">
              <a:rPr lang="en-US" smtClean="0"/>
              <a:t>05-Mar-21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4006348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2A65E968-1B5A-450B-AC28-EA7D6530A42F}" type="datetime1">
              <a:rPr lang="en-US" smtClean="0"/>
              <a:t>05-Mar-21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A9A2E05-C5DB-4DCF-9F7D-2551AEFB2F75}"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37154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34F5A3FD-649E-4D07-9FC0-10A79F9FADE5}" type="datetime1">
              <a:rPr lang="en-US" smtClean="0"/>
              <a:t>05-Mar-21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4257862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312B32-09A2-4C9A-B9D9-9F9001611281}" type="datetime1">
              <a:rPr lang="en-US" smtClean="0"/>
              <a:t>05-Mar-21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3473088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96224D-DBDE-4CB4-9BF2-44DA99BDF7D0}" type="datetime1">
              <a:rPr lang="en-US" smtClean="0"/>
              <a:t>05-Mar-21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10495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2D0E09-4978-4536-8434-F0B9CD00516E}" type="datetime1">
              <a:rPr lang="en-US" smtClean="0"/>
              <a:t>05-Mar-21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2133585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9EA196-3FF3-4BBB-8533-E40501F86A30}" type="datetime1">
              <a:rPr lang="en-US" smtClean="0"/>
              <a:t>05-Mar-21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1037659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161929-A8C4-49AE-9719-8ECC04E51492}" type="datetime1">
              <a:rPr lang="en-US" smtClean="0"/>
              <a:t>05-Mar-21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3623294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8B5136-AA48-4F3C-B8F5-5F768B8E1B90}" type="datetime1">
              <a:rPr lang="en-US" smtClean="0"/>
              <a:t>05-Mar-21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2122626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0AF9BB-CB57-4F7C-B931-A6F680658269}" type="datetime1">
              <a:rPr lang="en-US" smtClean="0"/>
              <a:t>05-Mar-21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2110712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3821B4-8AF5-47A2-A34C-A04CB1B7E21C}" type="datetime1">
              <a:rPr lang="en-US" smtClean="0"/>
              <a:t>05-Mar-21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937202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FC978AA-3251-45CE-9ABD-1952FC691A2B}" type="datetime1">
              <a:rPr lang="en-US" smtClean="0"/>
              <a:t>05-Mar-21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2812616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5556A8E-A3DF-404E-8092-6371C447D650}" type="datetime1">
              <a:rPr lang="en-US" smtClean="0"/>
              <a:t>05-Mar-21</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A9A2E05-C5DB-4DCF-9F7D-2551AEFB2F75}" type="slidenum">
              <a:rPr lang="en-US" smtClean="0"/>
              <a:t>‹#›</a:t>
            </a:fld>
            <a:endParaRPr lang="en-US"/>
          </a:p>
        </p:txBody>
      </p:sp>
    </p:spTree>
    <p:extLst>
      <p:ext uri="{BB962C8B-B14F-4D97-AF65-F5344CB8AC3E}">
        <p14:creationId xmlns:p14="http://schemas.microsoft.com/office/powerpoint/2010/main" val="2622157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332B0BD-B45A-41BA-A013-91696DBF33F7}" type="datetime1">
              <a:rPr lang="en-US" smtClean="0"/>
              <a:t>05-Mar-21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A9A2E05-C5DB-4DCF-9F7D-2551AEFB2F75}" type="slidenum">
              <a:rPr lang="en-US" smtClean="0"/>
              <a:t>‹#›</a:t>
            </a:fld>
            <a:endParaRPr lang="en-US"/>
          </a:p>
        </p:txBody>
      </p:sp>
    </p:spTree>
    <p:extLst>
      <p:ext uri="{BB962C8B-B14F-4D97-AF65-F5344CB8AC3E}">
        <p14:creationId xmlns:p14="http://schemas.microsoft.com/office/powerpoint/2010/main" val="8360550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ircuit board&#10;&#10;Description generated with high confidence">
            <a:extLst>
              <a:ext uri="{FF2B5EF4-FFF2-40B4-BE49-F238E27FC236}">
                <a16:creationId xmlns:a16="http://schemas.microsoft.com/office/drawing/2014/main" id="{0D53939F-CA9C-4EBE-AD35-1B1FA06D1EDD}"/>
              </a:ext>
            </a:extLst>
          </p:cNvPr>
          <p:cNvPicPr>
            <a:picLocks noChangeAspect="1"/>
          </p:cNvPicPr>
          <p:nvPr/>
        </p:nvPicPr>
        <p:blipFill rotWithShape="1">
          <a:blip r:embed="rId2">
            <a:extLst>
              <a:ext uri="{28A0092B-C50C-407E-A947-70E740481C1C}">
                <a14:useLocalDpi xmlns:a14="http://schemas.microsoft.com/office/drawing/2010/main" val="0"/>
              </a:ext>
            </a:extLst>
          </a:blip>
          <a:srcRect l="66297" r="124"/>
          <a:stretch/>
        </p:blipFill>
        <p:spPr>
          <a:xfrm>
            <a:off x="0" y="1244600"/>
            <a:ext cx="3784600" cy="5613400"/>
          </a:xfrm>
          <a:prstGeom prst="rect">
            <a:avLst/>
          </a:prstGeom>
        </p:spPr>
      </p:pic>
      <p:sp>
        <p:nvSpPr>
          <p:cNvPr id="25" name="TextBox 24">
            <a:extLst>
              <a:ext uri="{FF2B5EF4-FFF2-40B4-BE49-F238E27FC236}">
                <a16:creationId xmlns:a16="http://schemas.microsoft.com/office/drawing/2014/main" id="{B7497A01-D7EA-4A3D-93A5-E68487094B03}"/>
              </a:ext>
            </a:extLst>
          </p:cNvPr>
          <p:cNvSpPr txBox="1"/>
          <p:nvPr/>
        </p:nvSpPr>
        <p:spPr>
          <a:xfrm>
            <a:off x="4864100" y="1790700"/>
            <a:ext cx="5435600" cy="646331"/>
          </a:xfrm>
          <a:prstGeom prst="rect">
            <a:avLst/>
          </a:prstGeom>
          <a:noFill/>
        </p:spPr>
        <p:txBody>
          <a:bodyPr wrap="square" rtlCol="0">
            <a:spAutoFit/>
          </a:bodyPr>
          <a:lstStyle/>
          <a:p>
            <a:pPr algn="ctr"/>
            <a:r>
              <a:rPr lang="en-US" sz="3600" b="1">
                <a:solidFill>
                  <a:srgbClr val="0070C0"/>
                </a:solidFill>
                <a:latin typeface="Arial" panose="020B0604020202020204" pitchFamily="34" charset="0"/>
                <a:cs typeface="Arial" panose="020B0604020202020204" pitchFamily="34" charset="0"/>
              </a:rPr>
              <a:t>DESLAB TRAINING</a:t>
            </a:r>
          </a:p>
        </p:txBody>
      </p:sp>
      <p:sp>
        <p:nvSpPr>
          <p:cNvPr id="26" name="TextBox 25">
            <a:extLst>
              <a:ext uri="{FF2B5EF4-FFF2-40B4-BE49-F238E27FC236}">
                <a16:creationId xmlns:a16="http://schemas.microsoft.com/office/drawing/2014/main" id="{B7FDF14D-FB6C-4245-89AC-8C622C38F394}"/>
              </a:ext>
            </a:extLst>
          </p:cNvPr>
          <p:cNvSpPr txBox="1"/>
          <p:nvPr/>
        </p:nvSpPr>
        <p:spPr>
          <a:xfrm>
            <a:off x="3924300" y="2878554"/>
            <a:ext cx="7315200" cy="769441"/>
          </a:xfrm>
          <a:prstGeom prst="rect">
            <a:avLst/>
          </a:prstGeom>
          <a:noFill/>
        </p:spPr>
        <p:txBody>
          <a:bodyPr wrap="square" rtlCol="0">
            <a:spAutoFit/>
          </a:bodyPr>
          <a:lstStyle/>
          <a:p>
            <a:pPr algn="ctr"/>
            <a:r>
              <a:rPr lang="en-US" sz="4400" b="1" dirty="0">
                <a:solidFill>
                  <a:schemeClr val="accent6">
                    <a:lumMod val="50000"/>
                  </a:schemeClr>
                </a:solidFill>
                <a:latin typeface="Arial" panose="020B0604020202020204" pitchFamily="34" charset="0"/>
                <a:cs typeface="Arial" panose="020B0604020202020204" pitchFamily="34" charset="0"/>
              </a:rPr>
              <a:t>THIẾT KẾ PCB</a:t>
            </a:r>
          </a:p>
        </p:txBody>
      </p:sp>
      <p:pic>
        <p:nvPicPr>
          <p:cNvPr id="28" name="Picture 27" descr="A close up of a sign&#10;&#10;Description generated with high confidence">
            <a:extLst>
              <a:ext uri="{FF2B5EF4-FFF2-40B4-BE49-F238E27FC236}">
                <a16:creationId xmlns:a16="http://schemas.microsoft.com/office/drawing/2014/main" id="{D8668719-BC37-46A5-92F7-248367B79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34" y="268496"/>
            <a:ext cx="3084331" cy="799895"/>
          </a:xfrm>
          <a:prstGeom prst="rect">
            <a:avLst/>
          </a:prstGeom>
        </p:spPr>
      </p:pic>
      <p:sp>
        <p:nvSpPr>
          <p:cNvPr id="29" name="TextBox 28">
            <a:extLst>
              <a:ext uri="{FF2B5EF4-FFF2-40B4-BE49-F238E27FC236}">
                <a16:creationId xmlns:a16="http://schemas.microsoft.com/office/drawing/2014/main" id="{A1330B96-BA60-4825-8EAE-2ACBF3E415F1}"/>
              </a:ext>
            </a:extLst>
          </p:cNvPr>
          <p:cNvSpPr txBox="1"/>
          <p:nvPr/>
        </p:nvSpPr>
        <p:spPr>
          <a:xfrm>
            <a:off x="5435600" y="4766627"/>
            <a:ext cx="4292600" cy="461665"/>
          </a:xfrm>
          <a:prstGeom prst="rect">
            <a:avLst/>
          </a:prstGeom>
          <a:noFill/>
        </p:spPr>
        <p:txBody>
          <a:bodyPr wrap="square" rtlCol="0">
            <a:spAutoFit/>
          </a:bodyPr>
          <a:lstStyle/>
          <a:p>
            <a:pPr algn="ctr"/>
            <a:r>
              <a:rPr lang="en-US" sz="2400" err="1">
                <a:latin typeface="Arial" panose="020B0604020202020204" pitchFamily="34" charset="0"/>
                <a:cs typeface="Arial" panose="020B0604020202020204" pitchFamily="34" charset="0"/>
              </a:rPr>
              <a:t>Bài</a:t>
            </a:r>
            <a:r>
              <a:rPr lang="en-US" sz="2400">
                <a:latin typeface="Arial" panose="020B0604020202020204" pitchFamily="34" charset="0"/>
                <a:cs typeface="Arial" panose="020B0604020202020204" pitchFamily="34" charset="0"/>
              </a:rPr>
              <a:t> 3: </a:t>
            </a:r>
            <a:r>
              <a:rPr lang="en-US" sz="2400" dirty="0">
                <a:latin typeface="Arial" panose="020B0604020202020204" pitchFamily="34" charset="0"/>
                <a:cs typeface="Arial" panose="020B0604020202020204" pitchFamily="34" charset="0"/>
              </a:rPr>
              <a:t>PCB</a:t>
            </a:r>
          </a:p>
        </p:txBody>
      </p:sp>
      <p:sp>
        <p:nvSpPr>
          <p:cNvPr id="2" name="Slide Number Placeholder 1">
            <a:extLst>
              <a:ext uri="{FF2B5EF4-FFF2-40B4-BE49-F238E27FC236}">
                <a16:creationId xmlns:a16="http://schemas.microsoft.com/office/drawing/2014/main" id="{D72B51C0-A8FD-4CEA-B2C2-C516D6F33E1B}"/>
              </a:ext>
            </a:extLst>
          </p:cNvPr>
          <p:cNvSpPr>
            <a:spLocks noGrp="1"/>
          </p:cNvSpPr>
          <p:nvPr>
            <p:ph type="sldNum" sz="quarter" idx="12"/>
          </p:nvPr>
        </p:nvSpPr>
        <p:spPr/>
        <p:txBody>
          <a:bodyPr/>
          <a:lstStyle/>
          <a:p>
            <a:fld id="{9A9A2E05-C5DB-4DCF-9F7D-2551AEFB2F75}" type="slidenum">
              <a:rPr lang="en-US" smtClean="0"/>
              <a:t>1</a:t>
            </a:fld>
            <a:endParaRPr lang="en-US"/>
          </a:p>
        </p:txBody>
      </p:sp>
    </p:spTree>
    <p:extLst>
      <p:ext uri="{BB962C8B-B14F-4D97-AF65-F5344CB8AC3E}">
        <p14:creationId xmlns:p14="http://schemas.microsoft.com/office/powerpoint/2010/main" val="2491926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2. Layer</a:t>
            </a:r>
          </a:p>
        </p:txBody>
      </p:sp>
      <p:sp>
        <p:nvSpPr>
          <p:cNvPr id="5" name="TextBox 4">
            <a:extLst>
              <a:ext uri="{FF2B5EF4-FFF2-40B4-BE49-F238E27FC236}">
                <a16:creationId xmlns:a16="http://schemas.microsoft.com/office/drawing/2014/main" id="{9318C09B-7CDE-43B7-9FB0-DED0DE6C894C}"/>
              </a:ext>
            </a:extLst>
          </p:cNvPr>
          <p:cNvSpPr txBox="1"/>
          <p:nvPr/>
        </p:nvSpPr>
        <p:spPr>
          <a:xfrm>
            <a:off x="680851" y="2005285"/>
            <a:ext cx="10951516" cy="2246769"/>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Các lớp này không cần thiết khi gia công mạch in, nhiệm vụ chính của các lớp này là hỗ trợ người thiết kế dễ dàng hơn trong việc thiết kế mạch.</a:t>
            </a:r>
          </a:p>
          <a:p>
            <a:pPr marL="457200" indent="-457200">
              <a:buFontTx/>
              <a:buChar char="-"/>
            </a:pPr>
            <a:r>
              <a:rPr lang="en-US" sz="2800">
                <a:latin typeface="Arial" panose="020B0604020202020204" pitchFamily="34" charset="0"/>
                <a:cs typeface="Arial" panose="020B0604020202020204" pitchFamily="34" charset="0"/>
              </a:rPr>
              <a:t>Trong các phần mềm khác sẽ có nhiều lớp khác nhưng tính năng quan trọng của chúng vẫn là hỗ trợ người thiết kế.</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a:xfrm>
            <a:off x="531812" y="787782"/>
            <a:ext cx="779767" cy="365125"/>
          </a:xfrm>
        </p:spPr>
        <p:txBody>
          <a:bodyPr/>
          <a:lstStyle/>
          <a:p>
            <a:fld id="{9A9A2E05-C5DB-4DCF-9F7D-2551AEFB2F75}" type="slidenum">
              <a:rPr lang="en-US" smtClean="0"/>
              <a:t>10</a:t>
            </a:fld>
            <a:endParaRPr lang="en-US"/>
          </a:p>
        </p:txBody>
      </p:sp>
      <p:sp>
        <p:nvSpPr>
          <p:cNvPr id="8" name="TextBox 7">
            <a:extLst>
              <a:ext uri="{FF2B5EF4-FFF2-40B4-BE49-F238E27FC236}">
                <a16:creationId xmlns:a16="http://schemas.microsoft.com/office/drawing/2014/main" id="{834AC868-27C3-42CC-B999-D4797587011F}"/>
              </a:ext>
            </a:extLst>
          </p:cNvPr>
          <p:cNvSpPr txBox="1"/>
          <p:nvPr/>
        </p:nvSpPr>
        <p:spPr>
          <a:xfrm>
            <a:off x="921695" y="1317486"/>
            <a:ext cx="9398000"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2.4. Mechanical layer</a:t>
            </a:r>
          </a:p>
        </p:txBody>
      </p:sp>
      <p:pic>
        <p:nvPicPr>
          <p:cNvPr id="6" name="Picture 5">
            <a:extLst>
              <a:ext uri="{FF2B5EF4-FFF2-40B4-BE49-F238E27FC236}">
                <a16:creationId xmlns:a16="http://schemas.microsoft.com/office/drawing/2014/main" id="{FA5B533A-1F95-42D5-99AE-E24AA4F1881A}"/>
              </a:ext>
            </a:extLst>
          </p:cNvPr>
          <p:cNvPicPr>
            <a:picLocks noChangeAspect="1"/>
          </p:cNvPicPr>
          <p:nvPr/>
        </p:nvPicPr>
        <p:blipFill>
          <a:blip r:embed="rId2"/>
          <a:stretch>
            <a:fillRect/>
          </a:stretch>
        </p:blipFill>
        <p:spPr>
          <a:xfrm>
            <a:off x="680852" y="4416632"/>
            <a:ext cx="2781036" cy="2441367"/>
          </a:xfrm>
          <a:prstGeom prst="rect">
            <a:avLst/>
          </a:prstGeom>
        </p:spPr>
      </p:pic>
      <p:pic>
        <p:nvPicPr>
          <p:cNvPr id="7" name="Picture 6">
            <a:extLst>
              <a:ext uri="{FF2B5EF4-FFF2-40B4-BE49-F238E27FC236}">
                <a16:creationId xmlns:a16="http://schemas.microsoft.com/office/drawing/2014/main" id="{C393D8E7-1C61-46EF-B68E-2903B21A8C78}"/>
              </a:ext>
            </a:extLst>
          </p:cNvPr>
          <p:cNvPicPr>
            <a:picLocks noChangeAspect="1"/>
          </p:cNvPicPr>
          <p:nvPr/>
        </p:nvPicPr>
        <p:blipFill>
          <a:blip r:embed="rId3"/>
          <a:stretch>
            <a:fillRect/>
          </a:stretch>
        </p:blipFill>
        <p:spPr>
          <a:xfrm>
            <a:off x="5016532" y="4416632"/>
            <a:ext cx="2098537" cy="2441368"/>
          </a:xfrm>
          <a:prstGeom prst="rect">
            <a:avLst/>
          </a:prstGeom>
        </p:spPr>
      </p:pic>
      <p:pic>
        <p:nvPicPr>
          <p:cNvPr id="9" name="Picture 8">
            <a:extLst>
              <a:ext uri="{FF2B5EF4-FFF2-40B4-BE49-F238E27FC236}">
                <a16:creationId xmlns:a16="http://schemas.microsoft.com/office/drawing/2014/main" id="{5588859D-59DD-449B-901A-A48243B59425}"/>
              </a:ext>
            </a:extLst>
          </p:cNvPr>
          <p:cNvPicPr>
            <a:picLocks noChangeAspect="1"/>
          </p:cNvPicPr>
          <p:nvPr/>
        </p:nvPicPr>
        <p:blipFill>
          <a:blip r:embed="rId4"/>
          <a:stretch>
            <a:fillRect/>
          </a:stretch>
        </p:blipFill>
        <p:spPr>
          <a:xfrm>
            <a:off x="8878893" y="4416632"/>
            <a:ext cx="2652082" cy="2441368"/>
          </a:xfrm>
          <a:prstGeom prst="rect">
            <a:avLst/>
          </a:prstGeom>
        </p:spPr>
      </p:pic>
    </p:spTree>
    <p:extLst>
      <p:ext uri="{BB962C8B-B14F-4D97-AF65-F5344CB8AC3E}">
        <p14:creationId xmlns:p14="http://schemas.microsoft.com/office/powerpoint/2010/main" val="90255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2. Layer</a:t>
            </a:r>
          </a:p>
        </p:txBody>
      </p:sp>
      <p:sp>
        <p:nvSpPr>
          <p:cNvPr id="5" name="TextBox 4">
            <a:extLst>
              <a:ext uri="{FF2B5EF4-FFF2-40B4-BE49-F238E27FC236}">
                <a16:creationId xmlns:a16="http://schemas.microsoft.com/office/drawing/2014/main" id="{9318C09B-7CDE-43B7-9FB0-DED0DE6C894C}"/>
              </a:ext>
            </a:extLst>
          </p:cNvPr>
          <p:cNvSpPr txBox="1"/>
          <p:nvPr/>
        </p:nvSpPr>
        <p:spPr>
          <a:xfrm>
            <a:off x="620242" y="2350059"/>
            <a:ext cx="10951516" cy="2677656"/>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Keep-out là lớp dùng để vẽ các vùng không được đặt (linh kiện, track,..) nhưng khi đi đặt linh kiện, lớp này sẽ là lớp cắt board, tức là board sẽ được cắt, khoét theo lớp này.</a:t>
            </a:r>
          </a:p>
          <a:p>
            <a:pPr marL="457200" indent="-457200">
              <a:buFontTx/>
              <a:buChar char="-"/>
            </a:pPr>
            <a:r>
              <a:rPr lang="en-US" sz="2800">
                <a:latin typeface="Arial" panose="020B0604020202020204" pitchFamily="34" charset="0"/>
                <a:cs typeface="Arial" panose="020B0604020202020204" pitchFamily="34" charset="0"/>
              </a:rPr>
              <a:t>Thông thường, ta sẽ vẽ bao quanh board 1 khung keep-out để quy định kích thước của board, nhờ khung này nhà máy sẽ cắt được board ra.</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a:xfrm>
            <a:off x="531812" y="787782"/>
            <a:ext cx="779767" cy="365125"/>
          </a:xfrm>
        </p:spPr>
        <p:txBody>
          <a:bodyPr/>
          <a:lstStyle/>
          <a:p>
            <a:fld id="{9A9A2E05-C5DB-4DCF-9F7D-2551AEFB2F75}" type="slidenum">
              <a:rPr lang="en-US" smtClean="0"/>
              <a:t>11</a:t>
            </a:fld>
            <a:endParaRPr lang="en-US"/>
          </a:p>
        </p:txBody>
      </p:sp>
      <p:sp>
        <p:nvSpPr>
          <p:cNvPr id="8" name="TextBox 7">
            <a:extLst>
              <a:ext uri="{FF2B5EF4-FFF2-40B4-BE49-F238E27FC236}">
                <a16:creationId xmlns:a16="http://schemas.microsoft.com/office/drawing/2014/main" id="{834AC868-27C3-42CC-B999-D4797587011F}"/>
              </a:ext>
            </a:extLst>
          </p:cNvPr>
          <p:cNvSpPr txBox="1"/>
          <p:nvPr/>
        </p:nvSpPr>
        <p:spPr>
          <a:xfrm>
            <a:off x="921695" y="1317486"/>
            <a:ext cx="9398000"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2.5. Keep-out layer</a:t>
            </a:r>
          </a:p>
        </p:txBody>
      </p:sp>
    </p:spTree>
    <p:extLst>
      <p:ext uri="{BB962C8B-B14F-4D97-AF65-F5344CB8AC3E}">
        <p14:creationId xmlns:p14="http://schemas.microsoft.com/office/powerpoint/2010/main" val="9483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3. Component</a:t>
            </a:r>
          </a:p>
        </p:txBody>
      </p:sp>
      <p:sp>
        <p:nvSpPr>
          <p:cNvPr id="5" name="TextBox 4">
            <a:extLst>
              <a:ext uri="{FF2B5EF4-FFF2-40B4-BE49-F238E27FC236}">
                <a16:creationId xmlns:a16="http://schemas.microsoft.com/office/drawing/2014/main" id="{9318C09B-7CDE-43B7-9FB0-DED0DE6C894C}"/>
              </a:ext>
            </a:extLst>
          </p:cNvPr>
          <p:cNvSpPr txBox="1"/>
          <p:nvPr/>
        </p:nvSpPr>
        <p:spPr>
          <a:xfrm>
            <a:off x="680851" y="2005285"/>
            <a:ext cx="7253327" cy="3970318"/>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Track là các đường dây đi trên mạch, mục đích chính của track là tạo kết nối điện giữa các linh kiện.</a:t>
            </a:r>
          </a:p>
          <a:p>
            <a:pPr marL="457200" indent="-457200">
              <a:buFontTx/>
              <a:buChar char="-"/>
            </a:pPr>
            <a:r>
              <a:rPr lang="en-US" sz="2800">
                <a:latin typeface="Arial" panose="020B0604020202020204" pitchFamily="34" charset="0"/>
                <a:cs typeface="Arial" panose="020B0604020202020204" pitchFamily="34" charset="0"/>
              </a:rPr>
              <a:t>Các thông số chính mà chúng ta cần quan tâm khi vẽ track là độ rộng đường dây.</a:t>
            </a:r>
          </a:p>
          <a:p>
            <a:pPr marL="457200" indent="-457200">
              <a:buFontTx/>
              <a:buChar char="-"/>
            </a:pPr>
            <a:r>
              <a:rPr lang="en-US" sz="2800">
                <a:latin typeface="Arial" panose="020B0604020202020204" pitchFamily="34" charset="0"/>
                <a:cs typeface="Arial" panose="020B0604020202020204" pitchFamily="34" charset="0"/>
              </a:rPr>
              <a:t>Tuy nhiên với các mạch có yêu cầu về độ trễ thời gian thìchiều dài đường dây cũng đóng vai tròi quan trọng.</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a:xfrm>
            <a:off x="531812" y="787782"/>
            <a:ext cx="779767" cy="365125"/>
          </a:xfrm>
        </p:spPr>
        <p:txBody>
          <a:bodyPr/>
          <a:lstStyle/>
          <a:p>
            <a:fld id="{9A9A2E05-C5DB-4DCF-9F7D-2551AEFB2F75}" type="slidenum">
              <a:rPr lang="en-US" smtClean="0"/>
              <a:t>12</a:t>
            </a:fld>
            <a:endParaRPr lang="en-US"/>
          </a:p>
        </p:txBody>
      </p:sp>
      <p:sp>
        <p:nvSpPr>
          <p:cNvPr id="8" name="TextBox 7">
            <a:extLst>
              <a:ext uri="{FF2B5EF4-FFF2-40B4-BE49-F238E27FC236}">
                <a16:creationId xmlns:a16="http://schemas.microsoft.com/office/drawing/2014/main" id="{834AC868-27C3-42CC-B999-D4797587011F}"/>
              </a:ext>
            </a:extLst>
          </p:cNvPr>
          <p:cNvSpPr txBox="1"/>
          <p:nvPr/>
        </p:nvSpPr>
        <p:spPr>
          <a:xfrm>
            <a:off x="921695" y="1317486"/>
            <a:ext cx="9398000"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3.1. Track</a:t>
            </a:r>
          </a:p>
        </p:txBody>
      </p:sp>
      <p:pic>
        <p:nvPicPr>
          <p:cNvPr id="3" name="Picture 2">
            <a:extLst>
              <a:ext uri="{FF2B5EF4-FFF2-40B4-BE49-F238E27FC236}">
                <a16:creationId xmlns:a16="http://schemas.microsoft.com/office/drawing/2014/main" id="{5CD32DD1-5C4D-4DC3-BB3A-039930CB8B52}"/>
              </a:ext>
            </a:extLst>
          </p:cNvPr>
          <p:cNvPicPr>
            <a:picLocks noChangeAspect="1"/>
          </p:cNvPicPr>
          <p:nvPr/>
        </p:nvPicPr>
        <p:blipFill>
          <a:blip r:embed="rId2"/>
          <a:stretch>
            <a:fillRect/>
          </a:stretch>
        </p:blipFill>
        <p:spPr>
          <a:xfrm>
            <a:off x="8215532" y="2408377"/>
            <a:ext cx="3719730" cy="2608918"/>
          </a:xfrm>
          <a:prstGeom prst="rect">
            <a:avLst/>
          </a:prstGeom>
        </p:spPr>
      </p:pic>
    </p:spTree>
    <p:extLst>
      <p:ext uri="{BB962C8B-B14F-4D97-AF65-F5344CB8AC3E}">
        <p14:creationId xmlns:p14="http://schemas.microsoft.com/office/powerpoint/2010/main" val="269917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3. Component</a:t>
            </a:r>
          </a:p>
        </p:txBody>
      </p:sp>
      <p:sp>
        <p:nvSpPr>
          <p:cNvPr id="5" name="TextBox 4">
            <a:extLst>
              <a:ext uri="{FF2B5EF4-FFF2-40B4-BE49-F238E27FC236}">
                <a16:creationId xmlns:a16="http://schemas.microsoft.com/office/drawing/2014/main" id="{9318C09B-7CDE-43B7-9FB0-DED0DE6C894C}"/>
              </a:ext>
            </a:extLst>
          </p:cNvPr>
          <p:cNvSpPr txBox="1"/>
          <p:nvPr/>
        </p:nvSpPr>
        <p:spPr>
          <a:xfrm>
            <a:off x="694919" y="1860793"/>
            <a:ext cx="11192281" cy="954107"/>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Pad là các chân của linh kiện, mỗi pad sẽ quy định điểm tiếp xúc của chân linh kiện với board và là nơi ta sẽ hàn linh kiện lên.</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a:xfrm>
            <a:off x="531812" y="787782"/>
            <a:ext cx="779767" cy="365125"/>
          </a:xfrm>
        </p:spPr>
        <p:txBody>
          <a:bodyPr/>
          <a:lstStyle/>
          <a:p>
            <a:fld id="{9A9A2E05-C5DB-4DCF-9F7D-2551AEFB2F75}" type="slidenum">
              <a:rPr lang="en-US" smtClean="0"/>
              <a:t>13</a:t>
            </a:fld>
            <a:endParaRPr lang="en-US"/>
          </a:p>
        </p:txBody>
      </p:sp>
      <p:sp>
        <p:nvSpPr>
          <p:cNvPr id="8" name="TextBox 7">
            <a:extLst>
              <a:ext uri="{FF2B5EF4-FFF2-40B4-BE49-F238E27FC236}">
                <a16:creationId xmlns:a16="http://schemas.microsoft.com/office/drawing/2014/main" id="{834AC868-27C3-42CC-B999-D4797587011F}"/>
              </a:ext>
            </a:extLst>
          </p:cNvPr>
          <p:cNvSpPr txBox="1"/>
          <p:nvPr/>
        </p:nvSpPr>
        <p:spPr>
          <a:xfrm>
            <a:off x="921695" y="1317486"/>
            <a:ext cx="9398000"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3.2. Pad</a:t>
            </a:r>
          </a:p>
        </p:txBody>
      </p:sp>
      <p:pic>
        <p:nvPicPr>
          <p:cNvPr id="6" name="Picture 5">
            <a:extLst>
              <a:ext uri="{FF2B5EF4-FFF2-40B4-BE49-F238E27FC236}">
                <a16:creationId xmlns:a16="http://schemas.microsoft.com/office/drawing/2014/main" id="{D457F78C-D8F5-4CEE-AC92-9795937FCB89}"/>
              </a:ext>
            </a:extLst>
          </p:cNvPr>
          <p:cNvPicPr>
            <a:picLocks noChangeAspect="1"/>
          </p:cNvPicPr>
          <p:nvPr/>
        </p:nvPicPr>
        <p:blipFill>
          <a:blip r:embed="rId2"/>
          <a:stretch>
            <a:fillRect/>
          </a:stretch>
        </p:blipFill>
        <p:spPr>
          <a:xfrm>
            <a:off x="2883620" y="3201435"/>
            <a:ext cx="6424760" cy="3188740"/>
          </a:xfrm>
          <a:prstGeom prst="rect">
            <a:avLst/>
          </a:prstGeom>
        </p:spPr>
      </p:pic>
    </p:spTree>
    <p:extLst>
      <p:ext uri="{BB962C8B-B14F-4D97-AF65-F5344CB8AC3E}">
        <p14:creationId xmlns:p14="http://schemas.microsoft.com/office/powerpoint/2010/main" val="415096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3. Component</a:t>
            </a:r>
          </a:p>
        </p:txBody>
      </p:sp>
      <p:sp>
        <p:nvSpPr>
          <p:cNvPr id="5" name="TextBox 4">
            <a:extLst>
              <a:ext uri="{FF2B5EF4-FFF2-40B4-BE49-F238E27FC236}">
                <a16:creationId xmlns:a16="http://schemas.microsoft.com/office/drawing/2014/main" id="{9318C09B-7CDE-43B7-9FB0-DED0DE6C894C}"/>
              </a:ext>
            </a:extLst>
          </p:cNvPr>
          <p:cNvSpPr txBox="1"/>
          <p:nvPr/>
        </p:nvSpPr>
        <p:spPr>
          <a:xfrm>
            <a:off x="694920" y="1860793"/>
            <a:ext cx="7323666" cy="4832092"/>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Pad có nhiều hình dạng tùy thuộc vào linh kiện nhưng ta có thể phân loại pad làm 2 loại chính:</a:t>
            </a:r>
          </a:p>
          <a:p>
            <a:pPr marL="914400" lvl="1" indent="-457200">
              <a:buFont typeface="Arial" panose="020B0604020202020204" pitchFamily="34" charset="0"/>
              <a:buChar char="•"/>
            </a:pPr>
            <a:r>
              <a:rPr lang="en-US" sz="2800">
                <a:latin typeface="Arial" panose="020B0604020202020204" pitchFamily="34" charset="0"/>
                <a:cs typeface="Arial" panose="020B0604020202020204" pitchFamily="34" charset="0"/>
              </a:rPr>
              <a:t>Pad xuyên lỗ: dùng trong các linh kiện cắm, pad này sẽ thuộc lớp Multi-layer (gồm các copper layer, solder mask, solder paste) và có lỗ khoan tại tâm.</a:t>
            </a:r>
          </a:p>
          <a:p>
            <a:pPr marL="914400" lvl="1" indent="-457200">
              <a:buFont typeface="Arial" panose="020B0604020202020204" pitchFamily="34" charset="0"/>
              <a:buChar char="•"/>
            </a:pPr>
            <a:r>
              <a:rPr lang="en-US" sz="2800">
                <a:latin typeface="Arial" panose="020B0604020202020204" pitchFamily="34" charset="0"/>
                <a:cs typeface="Arial" panose="020B0604020202020204" pitchFamily="34" charset="0"/>
              </a:rPr>
              <a:t>Pad dán: dùng với các linh kiện dán, pad này chỉ nằm trên 1 lớp (top hoặc bottom, kèm theo các lớp solder mask và solder paste đi kèm)</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a:xfrm>
            <a:off x="531812" y="787782"/>
            <a:ext cx="779767" cy="365125"/>
          </a:xfrm>
        </p:spPr>
        <p:txBody>
          <a:bodyPr/>
          <a:lstStyle/>
          <a:p>
            <a:fld id="{9A9A2E05-C5DB-4DCF-9F7D-2551AEFB2F75}" type="slidenum">
              <a:rPr lang="en-US" smtClean="0"/>
              <a:t>14</a:t>
            </a:fld>
            <a:endParaRPr lang="en-US"/>
          </a:p>
        </p:txBody>
      </p:sp>
      <p:sp>
        <p:nvSpPr>
          <p:cNvPr id="8" name="TextBox 7">
            <a:extLst>
              <a:ext uri="{FF2B5EF4-FFF2-40B4-BE49-F238E27FC236}">
                <a16:creationId xmlns:a16="http://schemas.microsoft.com/office/drawing/2014/main" id="{834AC868-27C3-42CC-B999-D4797587011F}"/>
              </a:ext>
            </a:extLst>
          </p:cNvPr>
          <p:cNvSpPr txBox="1"/>
          <p:nvPr/>
        </p:nvSpPr>
        <p:spPr>
          <a:xfrm>
            <a:off x="921695" y="1317486"/>
            <a:ext cx="9398000"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3.2. Pad</a:t>
            </a:r>
          </a:p>
        </p:txBody>
      </p:sp>
      <p:pic>
        <p:nvPicPr>
          <p:cNvPr id="3" name="Picture 2">
            <a:extLst>
              <a:ext uri="{FF2B5EF4-FFF2-40B4-BE49-F238E27FC236}">
                <a16:creationId xmlns:a16="http://schemas.microsoft.com/office/drawing/2014/main" id="{F601984E-85FE-4247-B4D3-6D736949D786}"/>
              </a:ext>
            </a:extLst>
          </p:cNvPr>
          <p:cNvPicPr>
            <a:picLocks noChangeAspect="1"/>
          </p:cNvPicPr>
          <p:nvPr/>
        </p:nvPicPr>
        <p:blipFill rotWithShape="1">
          <a:blip r:embed="rId2"/>
          <a:srcRect l="4426" t="5676" r="5133"/>
          <a:stretch/>
        </p:blipFill>
        <p:spPr>
          <a:xfrm>
            <a:off x="8890782" y="787782"/>
            <a:ext cx="3020264" cy="2961017"/>
          </a:xfrm>
          <a:prstGeom prst="rect">
            <a:avLst/>
          </a:prstGeom>
        </p:spPr>
      </p:pic>
      <p:pic>
        <p:nvPicPr>
          <p:cNvPr id="6" name="Picture 5">
            <a:extLst>
              <a:ext uri="{FF2B5EF4-FFF2-40B4-BE49-F238E27FC236}">
                <a16:creationId xmlns:a16="http://schemas.microsoft.com/office/drawing/2014/main" id="{0C49BA5A-FC48-461D-8531-40FD10579FF3}"/>
              </a:ext>
            </a:extLst>
          </p:cNvPr>
          <p:cNvPicPr>
            <a:picLocks noChangeAspect="1"/>
          </p:cNvPicPr>
          <p:nvPr/>
        </p:nvPicPr>
        <p:blipFill rotWithShape="1">
          <a:blip r:embed="rId3"/>
          <a:srcRect l="5104" t="10548" b="2640"/>
          <a:stretch/>
        </p:blipFill>
        <p:spPr>
          <a:xfrm>
            <a:off x="8890782" y="3910818"/>
            <a:ext cx="3020264" cy="2947182"/>
          </a:xfrm>
          <a:prstGeom prst="rect">
            <a:avLst/>
          </a:prstGeom>
        </p:spPr>
      </p:pic>
    </p:spTree>
    <p:extLst>
      <p:ext uri="{BB962C8B-B14F-4D97-AF65-F5344CB8AC3E}">
        <p14:creationId xmlns:p14="http://schemas.microsoft.com/office/powerpoint/2010/main" val="270449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3. Component</a:t>
            </a:r>
          </a:p>
        </p:txBody>
      </p:sp>
      <p:sp>
        <p:nvSpPr>
          <p:cNvPr id="5" name="TextBox 4">
            <a:extLst>
              <a:ext uri="{FF2B5EF4-FFF2-40B4-BE49-F238E27FC236}">
                <a16:creationId xmlns:a16="http://schemas.microsoft.com/office/drawing/2014/main" id="{9318C09B-7CDE-43B7-9FB0-DED0DE6C894C}"/>
              </a:ext>
            </a:extLst>
          </p:cNvPr>
          <p:cNvSpPr txBox="1"/>
          <p:nvPr/>
        </p:nvSpPr>
        <p:spPr>
          <a:xfrm>
            <a:off x="694919" y="1860793"/>
            <a:ext cx="10602243" cy="954107"/>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Một số loại linh kiện yêu cầu các pad kết hợp cả 2 loại dán là cắm hoặc có hình dán đặc biệt</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a:xfrm>
            <a:off x="531812" y="787782"/>
            <a:ext cx="779767" cy="365125"/>
          </a:xfrm>
        </p:spPr>
        <p:txBody>
          <a:bodyPr/>
          <a:lstStyle/>
          <a:p>
            <a:fld id="{9A9A2E05-C5DB-4DCF-9F7D-2551AEFB2F75}" type="slidenum">
              <a:rPr lang="en-US" smtClean="0"/>
              <a:t>15</a:t>
            </a:fld>
            <a:endParaRPr lang="en-US"/>
          </a:p>
        </p:txBody>
      </p:sp>
      <p:sp>
        <p:nvSpPr>
          <p:cNvPr id="8" name="TextBox 7">
            <a:extLst>
              <a:ext uri="{FF2B5EF4-FFF2-40B4-BE49-F238E27FC236}">
                <a16:creationId xmlns:a16="http://schemas.microsoft.com/office/drawing/2014/main" id="{834AC868-27C3-42CC-B999-D4797587011F}"/>
              </a:ext>
            </a:extLst>
          </p:cNvPr>
          <p:cNvSpPr txBox="1"/>
          <p:nvPr/>
        </p:nvSpPr>
        <p:spPr>
          <a:xfrm>
            <a:off x="921695" y="1317486"/>
            <a:ext cx="9398000"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3.2. Pad</a:t>
            </a:r>
          </a:p>
        </p:txBody>
      </p:sp>
      <p:pic>
        <p:nvPicPr>
          <p:cNvPr id="7" name="Picture 6">
            <a:extLst>
              <a:ext uri="{FF2B5EF4-FFF2-40B4-BE49-F238E27FC236}">
                <a16:creationId xmlns:a16="http://schemas.microsoft.com/office/drawing/2014/main" id="{CF85BD8E-523C-477F-8934-1B60F037D0BB}"/>
              </a:ext>
            </a:extLst>
          </p:cNvPr>
          <p:cNvPicPr>
            <a:picLocks noChangeAspect="1"/>
          </p:cNvPicPr>
          <p:nvPr/>
        </p:nvPicPr>
        <p:blipFill>
          <a:blip r:embed="rId2"/>
          <a:stretch>
            <a:fillRect/>
          </a:stretch>
        </p:blipFill>
        <p:spPr>
          <a:xfrm rot="16200000">
            <a:off x="7662733" y="3083631"/>
            <a:ext cx="2779270" cy="4489590"/>
          </a:xfrm>
          <a:prstGeom prst="rect">
            <a:avLst/>
          </a:prstGeom>
        </p:spPr>
      </p:pic>
      <p:pic>
        <p:nvPicPr>
          <p:cNvPr id="9" name="Picture 8">
            <a:extLst>
              <a:ext uri="{FF2B5EF4-FFF2-40B4-BE49-F238E27FC236}">
                <a16:creationId xmlns:a16="http://schemas.microsoft.com/office/drawing/2014/main" id="{FEF37E0C-8A5D-4083-B56F-CB0D4FBA06AF}"/>
              </a:ext>
            </a:extLst>
          </p:cNvPr>
          <p:cNvPicPr>
            <a:picLocks noChangeAspect="1"/>
          </p:cNvPicPr>
          <p:nvPr/>
        </p:nvPicPr>
        <p:blipFill>
          <a:blip r:embed="rId3"/>
          <a:stretch>
            <a:fillRect/>
          </a:stretch>
        </p:blipFill>
        <p:spPr>
          <a:xfrm>
            <a:off x="744255" y="4286382"/>
            <a:ext cx="5233961" cy="2084087"/>
          </a:xfrm>
          <a:prstGeom prst="rect">
            <a:avLst/>
          </a:prstGeom>
        </p:spPr>
      </p:pic>
    </p:spTree>
    <p:extLst>
      <p:ext uri="{BB962C8B-B14F-4D97-AF65-F5344CB8AC3E}">
        <p14:creationId xmlns:p14="http://schemas.microsoft.com/office/powerpoint/2010/main" val="59354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3. Component</a:t>
            </a:r>
          </a:p>
        </p:txBody>
      </p:sp>
      <p:sp>
        <p:nvSpPr>
          <p:cNvPr id="5" name="TextBox 4">
            <a:extLst>
              <a:ext uri="{FF2B5EF4-FFF2-40B4-BE49-F238E27FC236}">
                <a16:creationId xmlns:a16="http://schemas.microsoft.com/office/drawing/2014/main" id="{9318C09B-7CDE-43B7-9FB0-DED0DE6C894C}"/>
              </a:ext>
            </a:extLst>
          </p:cNvPr>
          <p:cNvSpPr txBox="1"/>
          <p:nvPr/>
        </p:nvSpPr>
        <p:spPr>
          <a:xfrm>
            <a:off x="694919" y="1860793"/>
            <a:ext cx="11220416" cy="3539430"/>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Via là phần tử được sử dụng để tạo kết nối giữa lớp đồng này tới lớp đồng khác, thường gồm các loại:</a:t>
            </a:r>
          </a:p>
          <a:p>
            <a:pPr marL="914400" lvl="1" indent="-457200">
              <a:buFont typeface="Arial" panose="020B0604020202020204" pitchFamily="34" charset="0"/>
              <a:buChar char="•"/>
            </a:pPr>
            <a:r>
              <a:rPr lang="en-US" sz="2800">
                <a:latin typeface="Arial" panose="020B0604020202020204" pitchFamily="34" charset="0"/>
                <a:cs typeface="Arial" panose="020B0604020202020204" pitchFamily="34" charset="0"/>
              </a:rPr>
              <a:t>Though via: Via xuyên từ lớp top tới lớp bottom.</a:t>
            </a:r>
          </a:p>
          <a:p>
            <a:pPr marL="914400" lvl="1" indent="-457200">
              <a:buFont typeface="Arial" panose="020B0604020202020204" pitchFamily="34" charset="0"/>
              <a:buChar char="•"/>
            </a:pPr>
            <a:r>
              <a:rPr lang="en-US" sz="2800">
                <a:latin typeface="Arial" panose="020B0604020202020204" pitchFamily="34" charset="0"/>
                <a:cs typeface="Arial" panose="020B0604020202020204" pitchFamily="34" charset="0"/>
              </a:rPr>
              <a:t>Buried via: chỉ xuyên nội bộ trong PCB ví dụ Top – layer 2, layer 1 – layer 2,..</a:t>
            </a:r>
          </a:p>
          <a:p>
            <a:pPr marL="914400" lvl="1" indent="-457200">
              <a:buFont typeface="Arial" panose="020B0604020202020204" pitchFamily="34" charset="0"/>
              <a:buChar char="•"/>
            </a:pPr>
            <a:r>
              <a:rPr lang="en-US" sz="2800">
                <a:latin typeface="Arial" panose="020B0604020202020204" pitchFamily="34" charset="0"/>
                <a:cs typeface="Arial" panose="020B0604020202020204" pitchFamily="34" charset="0"/>
              </a:rPr>
              <a:t>Micro via: các loại via nhỏ, các loại này thường không được khoan như những loại via khác mà phải sử dụng tia lazer hoặc plasma để tạo.</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a:xfrm>
            <a:off x="531812" y="787782"/>
            <a:ext cx="779767" cy="365125"/>
          </a:xfrm>
        </p:spPr>
        <p:txBody>
          <a:bodyPr/>
          <a:lstStyle/>
          <a:p>
            <a:fld id="{9A9A2E05-C5DB-4DCF-9F7D-2551AEFB2F75}" type="slidenum">
              <a:rPr lang="en-US" smtClean="0"/>
              <a:t>16</a:t>
            </a:fld>
            <a:endParaRPr lang="en-US"/>
          </a:p>
        </p:txBody>
      </p:sp>
      <p:sp>
        <p:nvSpPr>
          <p:cNvPr id="8" name="TextBox 7">
            <a:extLst>
              <a:ext uri="{FF2B5EF4-FFF2-40B4-BE49-F238E27FC236}">
                <a16:creationId xmlns:a16="http://schemas.microsoft.com/office/drawing/2014/main" id="{834AC868-27C3-42CC-B999-D4797587011F}"/>
              </a:ext>
            </a:extLst>
          </p:cNvPr>
          <p:cNvSpPr txBox="1"/>
          <p:nvPr/>
        </p:nvSpPr>
        <p:spPr>
          <a:xfrm>
            <a:off x="921695" y="1317486"/>
            <a:ext cx="9398000"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3.3. Via</a:t>
            </a:r>
          </a:p>
        </p:txBody>
      </p:sp>
    </p:spTree>
    <p:extLst>
      <p:ext uri="{BB962C8B-B14F-4D97-AF65-F5344CB8AC3E}">
        <p14:creationId xmlns:p14="http://schemas.microsoft.com/office/powerpoint/2010/main" val="300692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3. Component</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a:xfrm>
            <a:off x="531812" y="787782"/>
            <a:ext cx="779767" cy="365125"/>
          </a:xfrm>
        </p:spPr>
        <p:txBody>
          <a:bodyPr/>
          <a:lstStyle/>
          <a:p>
            <a:fld id="{9A9A2E05-C5DB-4DCF-9F7D-2551AEFB2F75}" type="slidenum">
              <a:rPr lang="en-US" smtClean="0"/>
              <a:t>17</a:t>
            </a:fld>
            <a:endParaRPr lang="en-US"/>
          </a:p>
        </p:txBody>
      </p:sp>
      <p:sp>
        <p:nvSpPr>
          <p:cNvPr id="8" name="TextBox 7">
            <a:extLst>
              <a:ext uri="{FF2B5EF4-FFF2-40B4-BE49-F238E27FC236}">
                <a16:creationId xmlns:a16="http://schemas.microsoft.com/office/drawing/2014/main" id="{834AC868-27C3-42CC-B999-D4797587011F}"/>
              </a:ext>
            </a:extLst>
          </p:cNvPr>
          <p:cNvSpPr txBox="1"/>
          <p:nvPr/>
        </p:nvSpPr>
        <p:spPr>
          <a:xfrm>
            <a:off x="921695" y="1317486"/>
            <a:ext cx="9398000"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3.3. Via</a:t>
            </a:r>
          </a:p>
        </p:txBody>
      </p:sp>
      <p:pic>
        <p:nvPicPr>
          <p:cNvPr id="3" name="Picture 2">
            <a:extLst>
              <a:ext uri="{FF2B5EF4-FFF2-40B4-BE49-F238E27FC236}">
                <a16:creationId xmlns:a16="http://schemas.microsoft.com/office/drawing/2014/main" id="{4888EC06-E2A2-4B3B-9FF6-C43865B8B96E}"/>
              </a:ext>
            </a:extLst>
          </p:cNvPr>
          <p:cNvPicPr>
            <a:picLocks noChangeAspect="1"/>
          </p:cNvPicPr>
          <p:nvPr/>
        </p:nvPicPr>
        <p:blipFill>
          <a:blip r:embed="rId2"/>
          <a:stretch>
            <a:fillRect/>
          </a:stretch>
        </p:blipFill>
        <p:spPr>
          <a:xfrm>
            <a:off x="1398342" y="1871571"/>
            <a:ext cx="9395316" cy="4236538"/>
          </a:xfrm>
          <a:prstGeom prst="rect">
            <a:avLst/>
          </a:prstGeom>
        </p:spPr>
      </p:pic>
    </p:spTree>
    <p:extLst>
      <p:ext uri="{BB962C8B-B14F-4D97-AF65-F5344CB8AC3E}">
        <p14:creationId xmlns:p14="http://schemas.microsoft.com/office/powerpoint/2010/main" val="373498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3. Component</a:t>
            </a:r>
          </a:p>
        </p:txBody>
      </p:sp>
      <p:sp>
        <p:nvSpPr>
          <p:cNvPr id="5" name="TextBox 4">
            <a:extLst>
              <a:ext uri="{FF2B5EF4-FFF2-40B4-BE49-F238E27FC236}">
                <a16:creationId xmlns:a16="http://schemas.microsoft.com/office/drawing/2014/main" id="{9318C09B-7CDE-43B7-9FB0-DED0DE6C894C}"/>
              </a:ext>
            </a:extLst>
          </p:cNvPr>
          <p:cNvSpPr txBox="1"/>
          <p:nvPr/>
        </p:nvSpPr>
        <p:spPr>
          <a:xfrm>
            <a:off x="694919" y="1860793"/>
            <a:ext cx="11220416" cy="1815882"/>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Đây là phần tử giúp ta tạo những mảng đồng lớn và có hình dáng đặc biệt.</a:t>
            </a:r>
          </a:p>
          <a:p>
            <a:pPr marL="457200" indent="-457200">
              <a:buFontTx/>
              <a:buChar char="-"/>
            </a:pPr>
            <a:r>
              <a:rPr lang="en-US" sz="2800">
                <a:latin typeface="Arial" panose="020B0604020202020204" pitchFamily="34" charset="0"/>
                <a:cs typeface="Arial" panose="020B0604020202020204" pitchFamily="34" charset="0"/>
              </a:rPr>
              <a:t>Thường được sử dụng để đi những đường dây yêu cầu kích thước lớn như: dây nguồn, dây tải lớn,..</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a:xfrm>
            <a:off x="531812" y="787782"/>
            <a:ext cx="779767" cy="365125"/>
          </a:xfrm>
        </p:spPr>
        <p:txBody>
          <a:bodyPr/>
          <a:lstStyle/>
          <a:p>
            <a:fld id="{9A9A2E05-C5DB-4DCF-9F7D-2551AEFB2F75}" type="slidenum">
              <a:rPr lang="en-US" smtClean="0"/>
              <a:t>18</a:t>
            </a:fld>
            <a:endParaRPr lang="en-US"/>
          </a:p>
        </p:txBody>
      </p:sp>
      <p:sp>
        <p:nvSpPr>
          <p:cNvPr id="8" name="TextBox 7">
            <a:extLst>
              <a:ext uri="{FF2B5EF4-FFF2-40B4-BE49-F238E27FC236}">
                <a16:creationId xmlns:a16="http://schemas.microsoft.com/office/drawing/2014/main" id="{834AC868-27C3-42CC-B999-D4797587011F}"/>
              </a:ext>
            </a:extLst>
          </p:cNvPr>
          <p:cNvSpPr txBox="1"/>
          <p:nvPr/>
        </p:nvSpPr>
        <p:spPr>
          <a:xfrm>
            <a:off x="921695" y="1317486"/>
            <a:ext cx="9398000"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3.4. Solid region (shape)</a:t>
            </a:r>
          </a:p>
        </p:txBody>
      </p:sp>
      <p:pic>
        <p:nvPicPr>
          <p:cNvPr id="3" name="Picture 2">
            <a:extLst>
              <a:ext uri="{FF2B5EF4-FFF2-40B4-BE49-F238E27FC236}">
                <a16:creationId xmlns:a16="http://schemas.microsoft.com/office/drawing/2014/main" id="{2C84C9DC-CA9E-4E4D-8E33-6499D44084ED}"/>
              </a:ext>
            </a:extLst>
          </p:cNvPr>
          <p:cNvPicPr>
            <a:picLocks noChangeAspect="1"/>
          </p:cNvPicPr>
          <p:nvPr/>
        </p:nvPicPr>
        <p:blipFill>
          <a:blip r:embed="rId2"/>
          <a:stretch>
            <a:fillRect/>
          </a:stretch>
        </p:blipFill>
        <p:spPr>
          <a:xfrm>
            <a:off x="1311579" y="3904874"/>
            <a:ext cx="4671749" cy="2747267"/>
          </a:xfrm>
          <a:prstGeom prst="rect">
            <a:avLst/>
          </a:prstGeom>
        </p:spPr>
      </p:pic>
      <p:pic>
        <p:nvPicPr>
          <p:cNvPr id="6" name="Picture 5">
            <a:extLst>
              <a:ext uri="{FF2B5EF4-FFF2-40B4-BE49-F238E27FC236}">
                <a16:creationId xmlns:a16="http://schemas.microsoft.com/office/drawing/2014/main" id="{A97113D4-AB5F-4AA9-B2DD-525B2DB41552}"/>
              </a:ext>
            </a:extLst>
          </p:cNvPr>
          <p:cNvPicPr>
            <a:picLocks noChangeAspect="1"/>
          </p:cNvPicPr>
          <p:nvPr/>
        </p:nvPicPr>
        <p:blipFill>
          <a:blip r:embed="rId3"/>
          <a:stretch>
            <a:fillRect/>
          </a:stretch>
        </p:blipFill>
        <p:spPr>
          <a:xfrm>
            <a:off x="6904742" y="3904873"/>
            <a:ext cx="4014419" cy="2747268"/>
          </a:xfrm>
          <a:prstGeom prst="rect">
            <a:avLst/>
          </a:prstGeom>
        </p:spPr>
      </p:pic>
    </p:spTree>
    <p:extLst>
      <p:ext uri="{BB962C8B-B14F-4D97-AF65-F5344CB8AC3E}">
        <p14:creationId xmlns:p14="http://schemas.microsoft.com/office/powerpoint/2010/main" val="271458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3. Component</a:t>
            </a:r>
          </a:p>
        </p:txBody>
      </p:sp>
      <p:sp>
        <p:nvSpPr>
          <p:cNvPr id="5" name="TextBox 4">
            <a:extLst>
              <a:ext uri="{FF2B5EF4-FFF2-40B4-BE49-F238E27FC236}">
                <a16:creationId xmlns:a16="http://schemas.microsoft.com/office/drawing/2014/main" id="{9318C09B-7CDE-43B7-9FB0-DED0DE6C894C}"/>
              </a:ext>
            </a:extLst>
          </p:cNvPr>
          <p:cNvSpPr txBox="1"/>
          <p:nvPr/>
        </p:nvSpPr>
        <p:spPr>
          <a:xfrm>
            <a:off x="694919" y="1860793"/>
            <a:ext cx="11220416" cy="2246769"/>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Polygon cũng tạo một mảng đồng lớn, nhưng đặc điểm của polygon là cho phép tự tránh các đường dây khác net, có thể kết nối với pad/via qua 2 kiểu kết nối:</a:t>
            </a:r>
          </a:p>
          <a:p>
            <a:pPr marL="914400" lvl="1" indent="-457200">
              <a:buFont typeface="Arial" panose="020B0604020202020204" pitchFamily="34" charset="0"/>
              <a:buChar char="•"/>
            </a:pPr>
            <a:r>
              <a:rPr lang="en-US" sz="2800">
                <a:latin typeface="Arial" panose="020B0604020202020204" pitchFamily="34" charset="0"/>
                <a:cs typeface="Arial" panose="020B0604020202020204" pitchFamily="34" charset="0"/>
              </a:rPr>
              <a:t>Direct: Nối trực tiếp.</a:t>
            </a:r>
          </a:p>
          <a:p>
            <a:pPr marL="914400" lvl="1" indent="-457200">
              <a:buFont typeface="Arial" panose="020B0604020202020204" pitchFamily="34" charset="0"/>
              <a:buChar char="•"/>
            </a:pPr>
            <a:r>
              <a:rPr lang="en-US" sz="2800">
                <a:latin typeface="Arial" panose="020B0604020202020204" pitchFamily="34" charset="0"/>
                <a:cs typeface="Arial" panose="020B0604020202020204" pitchFamily="34" charset="0"/>
              </a:rPr>
              <a:t>Thermal relief: kết nối qua các đường kết nối nhỏ.</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a:xfrm>
            <a:off x="531812" y="787782"/>
            <a:ext cx="779767" cy="365125"/>
          </a:xfrm>
        </p:spPr>
        <p:txBody>
          <a:bodyPr/>
          <a:lstStyle/>
          <a:p>
            <a:fld id="{9A9A2E05-C5DB-4DCF-9F7D-2551AEFB2F75}" type="slidenum">
              <a:rPr lang="en-US" smtClean="0"/>
              <a:t>19</a:t>
            </a:fld>
            <a:endParaRPr lang="en-US"/>
          </a:p>
        </p:txBody>
      </p:sp>
      <p:sp>
        <p:nvSpPr>
          <p:cNvPr id="8" name="TextBox 7">
            <a:extLst>
              <a:ext uri="{FF2B5EF4-FFF2-40B4-BE49-F238E27FC236}">
                <a16:creationId xmlns:a16="http://schemas.microsoft.com/office/drawing/2014/main" id="{834AC868-27C3-42CC-B999-D4797587011F}"/>
              </a:ext>
            </a:extLst>
          </p:cNvPr>
          <p:cNvSpPr txBox="1"/>
          <p:nvPr/>
        </p:nvSpPr>
        <p:spPr>
          <a:xfrm>
            <a:off x="921695" y="1317486"/>
            <a:ext cx="9398000"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3.5. Polygon (Dynamic shape)</a:t>
            </a:r>
          </a:p>
        </p:txBody>
      </p:sp>
      <p:pic>
        <p:nvPicPr>
          <p:cNvPr id="7" name="Picture 6">
            <a:extLst>
              <a:ext uri="{FF2B5EF4-FFF2-40B4-BE49-F238E27FC236}">
                <a16:creationId xmlns:a16="http://schemas.microsoft.com/office/drawing/2014/main" id="{70D3D3B2-ED15-4122-8C8D-5E215E4D9921}"/>
              </a:ext>
            </a:extLst>
          </p:cNvPr>
          <p:cNvPicPr>
            <a:picLocks noChangeAspect="1"/>
          </p:cNvPicPr>
          <p:nvPr/>
        </p:nvPicPr>
        <p:blipFill>
          <a:blip r:embed="rId2"/>
          <a:stretch>
            <a:fillRect/>
          </a:stretch>
        </p:blipFill>
        <p:spPr>
          <a:xfrm>
            <a:off x="7785100" y="4422574"/>
            <a:ext cx="2952750" cy="2085975"/>
          </a:xfrm>
          <a:prstGeom prst="rect">
            <a:avLst/>
          </a:prstGeom>
        </p:spPr>
      </p:pic>
      <p:pic>
        <p:nvPicPr>
          <p:cNvPr id="9" name="Picture 8">
            <a:extLst>
              <a:ext uri="{FF2B5EF4-FFF2-40B4-BE49-F238E27FC236}">
                <a16:creationId xmlns:a16="http://schemas.microsoft.com/office/drawing/2014/main" id="{1003CA83-C364-4FE7-9AEF-5A11BADF55C1}"/>
              </a:ext>
            </a:extLst>
          </p:cNvPr>
          <p:cNvPicPr>
            <a:picLocks noChangeAspect="1"/>
          </p:cNvPicPr>
          <p:nvPr/>
        </p:nvPicPr>
        <p:blipFill>
          <a:blip r:embed="rId3"/>
          <a:stretch>
            <a:fillRect/>
          </a:stretch>
        </p:blipFill>
        <p:spPr>
          <a:xfrm>
            <a:off x="2449226" y="4422574"/>
            <a:ext cx="2708108" cy="2085975"/>
          </a:xfrm>
          <a:prstGeom prst="rect">
            <a:avLst/>
          </a:prstGeom>
        </p:spPr>
      </p:pic>
    </p:spTree>
    <p:extLst>
      <p:ext uri="{BB962C8B-B14F-4D97-AF65-F5344CB8AC3E}">
        <p14:creationId xmlns:p14="http://schemas.microsoft.com/office/powerpoint/2010/main" val="118137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500"/>
                                        <p:tgtEl>
                                          <p:spTgt spid="5">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599" y="609600"/>
            <a:ext cx="9247945"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1. PCB Flow</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p:txBody>
          <a:bodyPr/>
          <a:lstStyle/>
          <a:p>
            <a:fld id="{9A9A2E05-C5DB-4DCF-9F7D-2551AEFB2F75}" type="slidenum">
              <a:rPr lang="en-US" smtClean="0"/>
              <a:t>2</a:t>
            </a:fld>
            <a:endParaRPr lang="en-US"/>
          </a:p>
        </p:txBody>
      </p:sp>
      <p:pic>
        <p:nvPicPr>
          <p:cNvPr id="8" name="Picture 7" descr="A screenshot of a cell phone&#10;&#10;Description generated with very high confidence">
            <a:extLst>
              <a:ext uri="{FF2B5EF4-FFF2-40B4-BE49-F238E27FC236}">
                <a16:creationId xmlns:a16="http://schemas.microsoft.com/office/drawing/2014/main" id="{3E95536A-BA26-4C17-BF2D-67E9E1645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342" y="1464799"/>
            <a:ext cx="9567202" cy="4783601"/>
          </a:xfrm>
          <a:prstGeom prst="rect">
            <a:avLst/>
          </a:prstGeom>
        </p:spPr>
      </p:pic>
    </p:spTree>
    <p:extLst>
      <p:ext uri="{BB962C8B-B14F-4D97-AF65-F5344CB8AC3E}">
        <p14:creationId xmlns:p14="http://schemas.microsoft.com/office/powerpoint/2010/main" val="11826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3. Component</a:t>
            </a:r>
          </a:p>
        </p:txBody>
      </p:sp>
      <p:sp>
        <p:nvSpPr>
          <p:cNvPr id="5" name="TextBox 4">
            <a:extLst>
              <a:ext uri="{FF2B5EF4-FFF2-40B4-BE49-F238E27FC236}">
                <a16:creationId xmlns:a16="http://schemas.microsoft.com/office/drawing/2014/main" id="{9318C09B-7CDE-43B7-9FB0-DED0DE6C894C}"/>
              </a:ext>
            </a:extLst>
          </p:cNvPr>
          <p:cNvSpPr txBox="1"/>
          <p:nvPr/>
        </p:nvSpPr>
        <p:spPr>
          <a:xfrm>
            <a:off x="679929" y="2099900"/>
            <a:ext cx="6265836" cy="3970318"/>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Polygon sử dụng phổ biến để tạo một mảng GND phủ toàn bộ trên 1 layer. Khi phủ như vậy, các dây tín hiệu sẽ được bọc quanh lớn GND này giúp chống nhiễu tốt hơn.</a:t>
            </a:r>
          </a:p>
          <a:p>
            <a:pPr marL="457200" indent="-457200">
              <a:buFontTx/>
              <a:buChar char="-"/>
            </a:pPr>
            <a:r>
              <a:rPr lang="en-US" sz="2800">
                <a:latin typeface="Arial" panose="020B0604020202020204" pitchFamily="34" charset="0"/>
                <a:cs typeface="Arial" panose="020B0604020202020204" pitchFamily="34" charset="0"/>
              </a:rPr>
              <a:t>Nếu thực hiện đổ GND trên board 2 lớp, ta cần phải lưu ý hiện tượng ground loop nếu board lớn.</a:t>
            </a:r>
          </a:p>
          <a:p>
            <a:r>
              <a:rPr lang="en-US" sz="2800" b="1">
                <a:solidFill>
                  <a:srgbClr val="FF0000"/>
                </a:solidFill>
                <a:latin typeface="Arial" panose="020B0604020202020204" pitchFamily="34" charset="0"/>
                <a:ea typeface="Cambria Math" panose="02040503050406030204" pitchFamily="18" charset="0"/>
                <a:cs typeface="Arial" panose="020B0604020202020204" pitchFamily="34" charset="0"/>
              </a:rPr>
              <a:t>⇨ Làm sao để chống ground loop?</a:t>
            </a:r>
            <a:endParaRPr lang="en-US" sz="2800" b="1">
              <a:solidFill>
                <a:srgbClr val="FF0000"/>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a:xfrm>
            <a:off x="531812" y="787782"/>
            <a:ext cx="779767" cy="365125"/>
          </a:xfrm>
        </p:spPr>
        <p:txBody>
          <a:bodyPr/>
          <a:lstStyle/>
          <a:p>
            <a:fld id="{9A9A2E05-C5DB-4DCF-9F7D-2551AEFB2F75}" type="slidenum">
              <a:rPr lang="en-US" smtClean="0"/>
              <a:t>20</a:t>
            </a:fld>
            <a:endParaRPr lang="en-US"/>
          </a:p>
        </p:txBody>
      </p:sp>
      <p:sp>
        <p:nvSpPr>
          <p:cNvPr id="8" name="TextBox 7">
            <a:extLst>
              <a:ext uri="{FF2B5EF4-FFF2-40B4-BE49-F238E27FC236}">
                <a16:creationId xmlns:a16="http://schemas.microsoft.com/office/drawing/2014/main" id="{834AC868-27C3-42CC-B999-D4797587011F}"/>
              </a:ext>
            </a:extLst>
          </p:cNvPr>
          <p:cNvSpPr txBox="1"/>
          <p:nvPr/>
        </p:nvSpPr>
        <p:spPr>
          <a:xfrm>
            <a:off x="921695" y="1317486"/>
            <a:ext cx="9398000"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3.5. Polygon (Dynamic shape)</a:t>
            </a:r>
          </a:p>
        </p:txBody>
      </p:sp>
      <p:pic>
        <p:nvPicPr>
          <p:cNvPr id="10" name="Picture 9">
            <a:extLst>
              <a:ext uri="{FF2B5EF4-FFF2-40B4-BE49-F238E27FC236}">
                <a16:creationId xmlns:a16="http://schemas.microsoft.com/office/drawing/2014/main" id="{980CDCB2-B73D-4F9E-B023-37F1A8882119}"/>
              </a:ext>
            </a:extLst>
          </p:cNvPr>
          <p:cNvPicPr>
            <a:picLocks noChangeAspect="1"/>
          </p:cNvPicPr>
          <p:nvPr/>
        </p:nvPicPr>
        <p:blipFill>
          <a:blip r:embed="rId2"/>
          <a:stretch>
            <a:fillRect/>
          </a:stretch>
        </p:blipFill>
        <p:spPr>
          <a:xfrm>
            <a:off x="7185608" y="1579096"/>
            <a:ext cx="4851120" cy="4832628"/>
          </a:xfrm>
          <a:prstGeom prst="rect">
            <a:avLst/>
          </a:prstGeom>
        </p:spPr>
      </p:pic>
    </p:spTree>
    <p:extLst>
      <p:ext uri="{BB962C8B-B14F-4D97-AF65-F5344CB8AC3E}">
        <p14:creationId xmlns:p14="http://schemas.microsoft.com/office/powerpoint/2010/main" val="245533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3. Component</a:t>
            </a:r>
          </a:p>
        </p:txBody>
      </p:sp>
      <p:sp>
        <p:nvSpPr>
          <p:cNvPr id="5" name="TextBox 4">
            <a:extLst>
              <a:ext uri="{FF2B5EF4-FFF2-40B4-BE49-F238E27FC236}">
                <a16:creationId xmlns:a16="http://schemas.microsoft.com/office/drawing/2014/main" id="{9318C09B-7CDE-43B7-9FB0-DED0DE6C894C}"/>
              </a:ext>
            </a:extLst>
          </p:cNvPr>
          <p:cNvSpPr txBox="1"/>
          <p:nvPr/>
        </p:nvSpPr>
        <p:spPr>
          <a:xfrm>
            <a:off x="679929" y="2099900"/>
            <a:ext cx="6265836" cy="2677656"/>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Là các kí hiệu linh kiện, thường được đặt trên các lớp silk screen (overlay).</a:t>
            </a:r>
          </a:p>
          <a:p>
            <a:pPr marL="457200" indent="-457200">
              <a:buFontTx/>
              <a:buChar char="-"/>
            </a:pPr>
            <a:r>
              <a:rPr lang="en-US" sz="2800">
                <a:latin typeface="Arial" panose="020B0604020202020204" pitchFamily="34" charset="0"/>
                <a:cs typeface="Arial" panose="020B0604020202020204" pitchFamily="34" charset="0"/>
              </a:rPr>
              <a:t>Khi thiết kế xong, các kí hiệu này phải được sắp xếp lại theo chỉ 2 chiều.</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a:xfrm>
            <a:off x="531812" y="787782"/>
            <a:ext cx="779767" cy="365125"/>
          </a:xfrm>
        </p:spPr>
        <p:txBody>
          <a:bodyPr/>
          <a:lstStyle/>
          <a:p>
            <a:fld id="{9A9A2E05-C5DB-4DCF-9F7D-2551AEFB2F75}" type="slidenum">
              <a:rPr lang="en-US" smtClean="0"/>
              <a:t>21</a:t>
            </a:fld>
            <a:endParaRPr lang="en-US"/>
          </a:p>
        </p:txBody>
      </p:sp>
      <p:sp>
        <p:nvSpPr>
          <p:cNvPr id="8" name="TextBox 7">
            <a:extLst>
              <a:ext uri="{FF2B5EF4-FFF2-40B4-BE49-F238E27FC236}">
                <a16:creationId xmlns:a16="http://schemas.microsoft.com/office/drawing/2014/main" id="{834AC868-27C3-42CC-B999-D4797587011F}"/>
              </a:ext>
            </a:extLst>
          </p:cNvPr>
          <p:cNvSpPr txBox="1"/>
          <p:nvPr/>
        </p:nvSpPr>
        <p:spPr>
          <a:xfrm>
            <a:off x="921695" y="1317486"/>
            <a:ext cx="9398000"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3.6. Designator (refdes)</a:t>
            </a:r>
          </a:p>
        </p:txBody>
      </p:sp>
      <p:pic>
        <p:nvPicPr>
          <p:cNvPr id="3" name="Picture 2">
            <a:extLst>
              <a:ext uri="{FF2B5EF4-FFF2-40B4-BE49-F238E27FC236}">
                <a16:creationId xmlns:a16="http://schemas.microsoft.com/office/drawing/2014/main" id="{16C07B46-A8C1-4CF8-87BA-911189647DCC}"/>
              </a:ext>
            </a:extLst>
          </p:cNvPr>
          <p:cNvPicPr>
            <a:picLocks noChangeAspect="1"/>
          </p:cNvPicPr>
          <p:nvPr/>
        </p:nvPicPr>
        <p:blipFill>
          <a:blip r:embed="rId2"/>
          <a:stretch>
            <a:fillRect/>
          </a:stretch>
        </p:blipFill>
        <p:spPr>
          <a:xfrm>
            <a:off x="6728476" y="1313779"/>
            <a:ext cx="5293635" cy="5347898"/>
          </a:xfrm>
          <a:prstGeom prst="rect">
            <a:avLst/>
          </a:prstGeom>
        </p:spPr>
      </p:pic>
    </p:spTree>
    <p:extLst>
      <p:ext uri="{BB962C8B-B14F-4D97-AF65-F5344CB8AC3E}">
        <p14:creationId xmlns:p14="http://schemas.microsoft.com/office/powerpoint/2010/main" val="299470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599" y="609600"/>
            <a:ext cx="9247945"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4. Design Rules (Constrains)</a:t>
            </a:r>
          </a:p>
        </p:txBody>
      </p:sp>
      <p:sp>
        <p:nvSpPr>
          <p:cNvPr id="5" name="TextBox 4">
            <a:extLst>
              <a:ext uri="{FF2B5EF4-FFF2-40B4-BE49-F238E27FC236}">
                <a16:creationId xmlns:a16="http://schemas.microsoft.com/office/drawing/2014/main" id="{9318C09B-7CDE-43B7-9FB0-DED0DE6C894C}"/>
              </a:ext>
            </a:extLst>
          </p:cNvPr>
          <p:cNvSpPr txBox="1"/>
          <p:nvPr/>
        </p:nvSpPr>
        <p:spPr>
          <a:xfrm>
            <a:off x="854439" y="1562100"/>
            <a:ext cx="10807909" cy="1815882"/>
          </a:xfrm>
          <a:prstGeom prst="rect">
            <a:avLst/>
          </a:prstGeom>
          <a:noFill/>
        </p:spPr>
        <p:txBody>
          <a:bodyPr wrap="square" rtlCol="0">
            <a:spAutoFit/>
          </a:bodyPr>
          <a:lstStyle/>
          <a:p>
            <a:pPr marL="285750" indent="-285750">
              <a:buFontTx/>
              <a:buChar char="-"/>
            </a:pPr>
            <a:r>
              <a:rPr lang="en-US" sz="2800">
                <a:latin typeface="Arial" panose="020B0604020202020204" pitchFamily="34" charset="0"/>
                <a:cs typeface="Arial" panose="020B0604020202020204" pitchFamily="34" charset="0"/>
              </a:rPr>
              <a:t>Rules là các quy định thiết kế như khoảng cách linh kiện, khoảng cách các dây,..</a:t>
            </a:r>
          </a:p>
          <a:p>
            <a:pPr marL="285750" indent="-285750">
              <a:buFontTx/>
              <a:buChar char="-"/>
            </a:pPr>
            <a:r>
              <a:rPr lang="en-US" sz="2800">
                <a:latin typeface="Arial" panose="020B0604020202020204" pitchFamily="34" charset="0"/>
                <a:cs typeface="Arial" panose="020B0604020202020204" pitchFamily="34" charset="0"/>
              </a:rPr>
              <a:t>Rules phụ thuộc chủ yếu vào nhà sản xuất.</a:t>
            </a:r>
          </a:p>
          <a:p>
            <a:pPr marL="285750" indent="-285750">
              <a:buFontTx/>
              <a:buChar char="-"/>
            </a:pPr>
            <a:endParaRPr lang="en-US" sz="280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p:txBody>
          <a:bodyPr/>
          <a:lstStyle/>
          <a:p>
            <a:fld id="{9A9A2E05-C5DB-4DCF-9F7D-2551AEFB2F75}" type="slidenum">
              <a:rPr lang="en-US" smtClean="0"/>
              <a:t>22</a:t>
            </a:fld>
            <a:endParaRPr lang="en-US"/>
          </a:p>
        </p:txBody>
      </p:sp>
      <p:pic>
        <p:nvPicPr>
          <p:cNvPr id="3" name="Picture 2">
            <a:extLst>
              <a:ext uri="{FF2B5EF4-FFF2-40B4-BE49-F238E27FC236}">
                <a16:creationId xmlns:a16="http://schemas.microsoft.com/office/drawing/2014/main" id="{48A21F5C-3CE8-4244-96C9-688177635AC7}"/>
              </a:ext>
            </a:extLst>
          </p:cNvPr>
          <p:cNvPicPr>
            <a:picLocks noChangeAspect="1"/>
          </p:cNvPicPr>
          <p:nvPr/>
        </p:nvPicPr>
        <p:blipFill>
          <a:blip r:embed="rId2"/>
          <a:stretch>
            <a:fillRect/>
          </a:stretch>
        </p:blipFill>
        <p:spPr>
          <a:xfrm>
            <a:off x="1358900" y="3622596"/>
            <a:ext cx="9925050" cy="2390775"/>
          </a:xfrm>
          <a:prstGeom prst="rect">
            <a:avLst/>
          </a:prstGeom>
        </p:spPr>
      </p:pic>
    </p:spTree>
    <p:extLst>
      <p:ext uri="{BB962C8B-B14F-4D97-AF65-F5344CB8AC3E}">
        <p14:creationId xmlns:p14="http://schemas.microsoft.com/office/powerpoint/2010/main" val="408312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599" y="609600"/>
            <a:ext cx="9247945"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4. Design Rules (Constrains)</a:t>
            </a:r>
          </a:p>
        </p:txBody>
      </p:sp>
      <p:sp>
        <p:nvSpPr>
          <p:cNvPr id="5" name="TextBox 4">
            <a:extLst>
              <a:ext uri="{FF2B5EF4-FFF2-40B4-BE49-F238E27FC236}">
                <a16:creationId xmlns:a16="http://schemas.microsoft.com/office/drawing/2014/main" id="{9318C09B-7CDE-43B7-9FB0-DED0DE6C894C}"/>
              </a:ext>
            </a:extLst>
          </p:cNvPr>
          <p:cNvSpPr txBox="1"/>
          <p:nvPr/>
        </p:nvSpPr>
        <p:spPr>
          <a:xfrm>
            <a:off x="1358900" y="1562100"/>
            <a:ext cx="9398000" cy="2677656"/>
          </a:xfrm>
          <a:prstGeom prst="rect">
            <a:avLst/>
          </a:prstGeom>
          <a:noFill/>
        </p:spPr>
        <p:txBody>
          <a:bodyPr wrap="square" rtlCol="0">
            <a:spAutoFit/>
          </a:bodyPr>
          <a:lstStyle/>
          <a:p>
            <a:pPr marL="285750" indent="-285750">
              <a:buFontTx/>
              <a:buChar char="-"/>
            </a:pPr>
            <a:r>
              <a:rPr lang="en-US" sz="2800">
                <a:latin typeface="Arial" panose="020B0604020202020204" pitchFamily="34" charset="0"/>
                <a:cs typeface="Arial" panose="020B0604020202020204" pitchFamily="34" charset="0"/>
              </a:rPr>
              <a:t>Một số rules cần quan tâm:</a:t>
            </a:r>
          </a:p>
          <a:p>
            <a:pPr marL="914400" lvl="1" indent="-457200">
              <a:buFont typeface="Arial" panose="020B0604020202020204" pitchFamily="34" charset="0"/>
              <a:buChar char="•"/>
            </a:pPr>
            <a:r>
              <a:rPr lang="en-US" sz="2800">
                <a:latin typeface="Arial" panose="020B0604020202020204" pitchFamily="34" charset="0"/>
                <a:cs typeface="Arial" panose="020B0604020202020204" pitchFamily="34" charset="0"/>
              </a:rPr>
              <a:t>Clearance: Khoảng các tối thiểu giữa các phần tử với nhau.</a:t>
            </a:r>
          </a:p>
          <a:p>
            <a:pPr marL="914400" lvl="1" indent="-457200">
              <a:buFont typeface="Arial" panose="020B0604020202020204" pitchFamily="34" charset="0"/>
              <a:buChar char="•"/>
            </a:pPr>
            <a:r>
              <a:rPr lang="en-US" sz="2800">
                <a:latin typeface="Arial" panose="020B0604020202020204" pitchFamily="34" charset="0"/>
                <a:cs typeface="Arial" panose="020B0604020202020204" pitchFamily="34" charset="0"/>
              </a:rPr>
              <a:t>Min Width: độ rộng đường dây nhỏ nhất.</a:t>
            </a:r>
          </a:p>
          <a:p>
            <a:pPr marL="914400" lvl="1" indent="-457200">
              <a:buFont typeface="Arial" panose="020B0604020202020204" pitchFamily="34" charset="0"/>
              <a:buChar char="•"/>
            </a:pPr>
            <a:r>
              <a:rPr lang="en-US" sz="2800">
                <a:latin typeface="Arial" panose="020B0604020202020204" pitchFamily="34" charset="0"/>
                <a:cs typeface="Arial" panose="020B0604020202020204" pitchFamily="34" charset="0"/>
              </a:rPr>
              <a:t>Min/Max hole size: kích thước lỗ via nhỏ/lớn nhất.</a:t>
            </a:r>
          </a:p>
          <a:p>
            <a:pPr marL="285750" indent="-285750">
              <a:buFontTx/>
              <a:buChar char="-"/>
            </a:pPr>
            <a:endParaRPr lang="en-US" sz="280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p:txBody>
          <a:bodyPr/>
          <a:lstStyle/>
          <a:p>
            <a:fld id="{9A9A2E05-C5DB-4DCF-9F7D-2551AEFB2F75}" type="slidenum">
              <a:rPr lang="en-US" smtClean="0"/>
              <a:t>23</a:t>
            </a:fld>
            <a:endParaRPr lang="en-US"/>
          </a:p>
        </p:txBody>
      </p:sp>
      <p:pic>
        <p:nvPicPr>
          <p:cNvPr id="3" name="Picture 2">
            <a:extLst>
              <a:ext uri="{FF2B5EF4-FFF2-40B4-BE49-F238E27FC236}">
                <a16:creationId xmlns:a16="http://schemas.microsoft.com/office/drawing/2014/main" id="{48A21F5C-3CE8-4244-96C9-688177635AC7}"/>
              </a:ext>
            </a:extLst>
          </p:cNvPr>
          <p:cNvPicPr>
            <a:picLocks noChangeAspect="1"/>
          </p:cNvPicPr>
          <p:nvPr/>
        </p:nvPicPr>
        <p:blipFill>
          <a:blip r:embed="rId2"/>
          <a:stretch>
            <a:fillRect/>
          </a:stretch>
        </p:blipFill>
        <p:spPr>
          <a:xfrm>
            <a:off x="1311579" y="4239756"/>
            <a:ext cx="9925050" cy="2390775"/>
          </a:xfrm>
          <a:prstGeom prst="rect">
            <a:avLst/>
          </a:prstGeom>
        </p:spPr>
      </p:pic>
    </p:spTree>
    <p:extLst>
      <p:ext uri="{BB962C8B-B14F-4D97-AF65-F5344CB8AC3E}">
        <p14:creationId xmlns:p14="http://schemas.microsoft.com/office/powerpoint/2010/main" val="256424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5. Placement</a:t>
            </a:r>
          </a:p>
        </p:txBody>
      </p:sp>
      <p:sp>
        <p:nvSpPr>
          <p:cNvPr id="5" name="TextBox 4">
            <a:extLst>
              <a:ext uri="{FF2B5EF4-FFF2-40B4-BE49-F238E27FC236}">
                <a16:creationId xmlns:a16="http://schemas.microsoft.com/office/drawing/2014/main" id="{9318C09B-7CDE-43B7-9FB0-DED0DE6C894C}"/>
              </a:ext>
            </a:extLst>
          </p:cNvPr>
          <p:cNvSpPr txBox="1"/>
          <p:nvPr/>
        </p:nvSpPr>
        <p:spPr>
          <a:xfrm>
            <a:off x="1311579" y="1297838"/>
            <a:ext cx="10553700" cy="4893647"/>
          </a:xfrm>
          <a:prstGeom prst="rect">
            <a:avLst/>
          </a:prstGeom>
          <a:noFill/>
        </p:spPr>
        <p:txBody>
          <a:bodyPr wrap="square" rtlCol="0">
            <a:spAutoFit/>
          </a:bodyPr>
          <a:lstStyle/>
          <a:p>
            <a:r>
              <a:rPr lang="en-US" sz="2600">
                <a:latin typeface="Arial" panose="020B0604020202020204" pitchFamily="34" charset="0"/>
                <a:ea typeface="Cambria Math" panose="02040503050406030204" pitchFamily="18" charset="0"/>
                <a:cs typeface="Arial" panose="020B0604020202020204" pitchFamily="34" charset="0"/>
              </a:rPr>
              <a:t>Yêu cầu cần đặt linh kiện hợp lý:</a:t>
            </a:r>
          </a:p>
          <a:p>
            <a:pPr marL="457200" indent="-457200">
              <a:buFontTx/>
              <a:buChar char="-"/>
            </a:pPr>
            <a:r>
              <a:rPr lang="en-US" sz="2600">
                <a:latin typeface="Arial" panose="020B0604020202020204" pitchFamily="34" charset="0"/>
                <a:ea typeface="Cambria Math" panose="02040503050406030204" pitchFamily="18" charset="0"/>
                <a:cs typeface="Arial" panose="020B0604020202020204" pitchFamily="34" charset="0"/>
              </a:rPr>
              <a:t>Khoảng cách giữa các linh kiện cần hợp lí để việc hàn board dễ hơn.</a:t>
            </a:r>
          </a:p>
          <a:p>
            <a:pPr marL="457200" indent="-457200">
              <a:buFontTx/>
              <a:buChar char="-"/>
            </a:pPr>
            <a:r>
              <a:rPr lang="en-US" sz="2600">
                <a:latin typeface="Arial" panose="020B0604020202020204" pitchFamily="34" charset="0"/>
                <a:ea typeface="Cambria Math" panose="02040503050406030204" pitchFamily="18" charset="0"/>
                <a:cs typeface="Arial" panose="020B0604020202020204" pitchFamily="34" charset="0"/>
              </a:rPr>
              <a:t>Các linh kiện như thạch anh, tụ lọc cần đặt gần các chip nhất có thể.</a:t>
            </a:r>
          </a:p>
          <a:p>
            <a:pPr marL="457200" indent="-457200">
              <a:buFontTx/>
              <a:buChar char="-"/>
            </a:pPr>
            <a:r>
              <a:rPr lang="en-US" sz="2600">
                <a:latin typeface="Arial" panose="020B0604020202020204" pitchFamily="34" charset="0"/>
                <a:ea typeface="Cambria Math" panose="02040503050406030204" pitchFamily="18" charset="0"/>
                <a:cs typeface="Arial" panose="020B0604020202020204" pitchFamily="34" charset="0"/>
              </a:rPr>
              <a:t>Linh kiện cần sắp xếp với mật độ đều, tránh việc đặt quá nhiều linh kiện trong một vùng, đặc biệt là các linh kiện tỏa nhiệt.</a:t>
            </a:r>
          </a:p>
          <a:p>
            <a:pPr marL="457200" indent="-457200">
              <a:buFontTx/>
              <a:buChar char="-"/>
            </a:pPr>
            <a:r>
              <a:rPr lang="en-US" sz="2600">
                <a:latin typeface="Arial" panose="020B0604020202020204" pitchFamily="34" charset="0"/>
                <a:ea typeface="Cambria Math" panose="02040503050406030204" pitchFamily="18" charset="0"/>
                <a:cs typeface="Arial" panose="020B0604020202020204" pitchFamily="34" charset="0"/>
              </a:rPr>
              <a:t>Các linh kiện nhạy cảm với nhiễu hoặc nhiệt cần tách ra hợp lí. Ví dụ không để các cảm biến nhiệt độ gần các IC nguồn LDO, không để các mạch Analog gần các mạch số có tần số cao.</a:t>
            </a:r>
          </a:p>
          <a:p>
            <a:pPr marL="457200" indent="-457200">
              <a:buFontTx/>
              <a:buChar char="-"/>
            </a:pPr>
            <a:r>
              <a:rPr lang="en-US" sz="2600">
                <a:latin typeface="Arial" panose="020B0604020202020204" pitchFamily="34" charset="0"/>
                <a:ea typeface="Cambria Math" panose="02040503050406030204" pitchFamily="18" charset="0"/>
                <a:cs typeface="Arial" panose="020B0604020202020204" pitchFamily="34" charset="0"/>
              </a:rPr>
              <a:t>Tên các linh kiện cần sắp theo 2 chiều, sắp xếp tên không chồng lấn lên nhau và không phạm vào các vùng hàn chì.</a:t>
            </a:r>
            <a:endParaRPr lang="en-US" sz="260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ED2E9BF-6527-4AC1-BDC1-84663F324BFC}"/>
              </a:ext>
            </a:extLst>
          </p:cNvPr>
          <p:cNvSpPr>
            <a:spLocks noGrp="1"/>
          </p:cNvSpPr>
          <p:nvPr>
            <p:ph type="sldNum" sz="quarter" idx="12"/>
          </p:nvPr>
        </p:nvSpPr>
        <p:spPr/>
        <p:txBody>
          <a:bodyPr/>
          <a:lstStyle/>
          <a:p>
            <a:fld id="{9A9A2E05-C5DB-4DCF-9F7D-2551AEFB2F75}" type="slidenum">
              <a:rPr lang="en-US" smtClean="0"/>
              <a:t>24</a:t>
            </a:fld>
            <a:endParaRPr lang="en-US"/>
          </a:p>
        </p:txBody>
      </p:sp>
    </p:spTree>
    <p:extLst>
      <p:ext uri="{BB962C8B-B14F-4D97-AF65-F5344CB8AC3E}">
        <p14:creationId xmlns:p14="http://schemas.microsoft.com/office/powerpoint/2010/main" val="169228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6. Routing</a:t>
            </a:r>
          </a:p>
        </p:txBody>
      </p:sp>
      <p:sp>
        <p:nvSpPr>
          <p:cNvPr id="5" name="TextBox 4">
            <a:extLst>
              <a:ext uri="{FF2B5EF4-FFF2-40B4-BE49-F238E27FC236}">
                <a16:creationId xmlns:a16="http://schemas.microsoft.com/office/drawing/2014/main" id="{9318C09B-7CDE-43B7-9FB0-DED0DE6C894C}"/>
              </a:ext>
            </a:extLst>
          </p:cNvPr>
          <p:cNvSpPr txBox="1"/>
          <p:nvPr/>
        </p:nvSpPr>
        <p:spPr>
          <a:xfrm>
            <a:off x="1308100" y="1302082"/>
            <a:ext cx="10553700" cy="3539430"/>
          </a:xfrm>
          <a:prstGeom prst="rect">
            <a:avLst/>
          </a:prstGeom>
          <a:noFill/>
        </p:spPr>
        <p:txBody>
          <a:bodyPr wrap="square" rtlCol="0">
            <a:spAutoFit/>
          </a:bodyPr>
          <a:lstStyle/>
          <a:p>
            <a:r>
              <a:rPr lang="en-US" sz="2800">
                <a:latin typeface="Arial" panose="020B0604020202020204" pitchFamily="34" charset="0"/>
                <a:ea typeface="Cambria Math" panose="02040503050406030204" pitchFamily="18" charset="0"/>
                <a:cs typeface="Arial" panose="020B0604020202020204" pitchFamily="34" charset="0"/>
              </a:rPr>
              <a:t>Yêu cầu :</a:t>
            </a:r>
          </a:p>
          <a:p>
            <a:pPr marL="457200" indent="-457200">
              <a:buFontTx/>
              <a:buChar char="-"/>
            </a:pPr>
            <a:r>
              <a:rPr lang="en-US" sz="2800">
                <a:latin typeface="Arial" panose="020B0604020202020204" pitchFamily="34" charset="0"/>
                <a:ea typeface="Cambria Math" panose="02040503050406030204" pitchFamily="18" charset="0"/>
                <a:cs typeface="Arial" panose="020B0604020202020204" pitchFamily="34" charset="0"/>
              </a:rPr>
              <a:t>Đường dây nguồn cần to, nên đi dây nguồn theo cấu trúc tree để giảm nhiễu.</a:t>
            </a:r>
          </a:p>
          <a:p>
            <a:pPr marL="457200" indent="-457200">
              <a:buFontTx/>
              <a:buChar char="-"/>
            </a:pPr>
            <a:r>
              <a:rPr lang="en-US" sz="2800">
                <a:latin typeface="Arial" panose="020B0604020202020204" pitchFamily="34" charset="0"/>
                <a:ea typeface="Cambria Math" panose="02040503050406030204" pitchFamily="18" charset="0"/>
                <a:cs typeface="Arial" panose="020B0604020202020204" pitchFamily="34" charset="0"/>
              </a:rPr>
              <a:t>Nên đọc các recommend của hãng để tránh các lỗi do nhà sản xuất khuyến cáo.</a:t>
            </a:r>
          </a:p>
          <a:p>
            <a:pPr marL="457200" indent="-457200">
              <a:buFontTx/>
              <a:buChar char="-"/>
            </a:pPr>
            <a:r>
              <a:rPr lang="en-US" sz="2800">
                <a:latin typeface="Arial" panose="020B0604020202020204" pitchFamily="34" charset="0"/>
                <a:ea typeface="Cambria Math" panose="02040503050406030204" pitchFamily="18" charset="0"/>
                <a:cs typeface="Arial" panose="020B0604020202020204" pitchFamily="34" charset="0"/>
              </a:rPr>
              <a:t>Cần chú ý nối dây với các vùng nhạy cảm. Ví dụ vùng analog với vùng digital, vùng RF với nguồn xung,.. Khi đó ta cần các kĩ thuật lọc nhiễu.</a:t>
            </a:r>
            <a:endParaRPr lang="en-US" sz="280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ED2E9BF-6527-4AC1-BDC1-84663F324BFC}"/>
              </a:ext>
            </a:extLst>
          </p:cNvPr>
          <p:cNvSpPr>
            <a:spLocks noGrp="1"/>
          </p:cNvSpPr>
          <p:nvPr>
            <p:ph type="sldNum" sz="quarter" idx="12"/>
          </p:nvPr>
        </p:nvSpPr>
        <p:spPr/>
        <p:txBody>
          <a:bodyPr/>
          <a:lstStyle/>
          <a:p>
            <a:fld id="{9A9A2E05-C5DB-4DCF-9F7D-2551AEFB2F75}" type="slidenum">
              <a:rPr lang="en-US" smtClean="0"/>
              <a:t>25</a:t>
            </a:fld>
            <a:endParaRPr lang="en-US"/>
          </a:p>
        </p:txBody>
      </p:sp>
    </p:spTree>
    <p:extLst>
      <p:ext uri="{BB962C8B-B14F-4D97-AF65-F5344CB8AC3E}">
        <p14:creationId xmlns:p14="http://schemas.microsoft.com/office/powerpoint/2010/main" val="36049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6. Routing</a:t>
            </a:r>
          </a:p>
        </p:txBody>
      </p:sp>
      <p:sp>
        <p:nvSpPr>
          <p:cNvPr id="5" name="TextBox 4">
            <a:extLst>
              <a:ext uri="{FF2B5EF4-FFF2-40B4-BE49-F238E27FC236}">
                <a16:creationId xmlns:a16="http://schemas.microsoft.com/office/drawing/2014/main" id="{9318C09B-7CDE-43B7-9FB0-DED0DE6C894C}"/>
              </a:ext>
            </a:extLst>
          </p:cNvPr>
          <p:cNvSpPr txBox="1"/>
          <p:nvPr/>
        </p:nvSpPr>
        <p:spPr>
          <a:xfrm>
            <a:off x="1308100" y="1302082"/>
            <a:ext cx="10553700" cy="2246769"/>
          </a:xfrm>
          <a:prstGeom prst="rect">
            <a:avLst/>
          </a:prstGeom>
          <a:noFill/>
        </p:spPr>
        <p:txBody>
          <a:bodyPr wrap="square" rtlCol="0">
            <a:spAutoFit/>
          </a:bodyPr>
          <a:lstStyle/>
          <a:p>
            <a:r>
              <a:rPr lang="en-US" sz="2800">
                <a:latin typeface="Arial" panose="020B0604020202020204" pitchFamily="34" charset="0"/>
                <a:ea typeface="Cambria Math" panose="02040503050406030204" pitchFamily="18" charset="0"/>
                <a:cs typeface="Arial" panose="020B0604020202020204" pitchFamily="34" charset="0"/>
              </a:rPr>
              <a:t>Một số quy tắc khác:</a:t>
            </a:r>
          </a:p>
          <a:p>
            <a:pPr marL="457200" indent="-457200">
              <a:buFontTx/>
              <a:buChar char="-"/>
            </a:pPr>
            <a:r>
              <a:rPr lang="en-US" sz="2800">
                <a:latin typeface="Arial" panose="020B0604020202020204" pitchFamily="34" charset="0"/>
                <a:cs typeface="Arial" panose="020B0604020202020204" pitchFamily="34" charset="0"/>
              </a:rPr>
              <a:t>Matching length.</a:t>
            </a:r>
          </a:p>
          <a:p>
            <a:pPr marL="457200" indent="-457200">
              <a:buFontTx/>
              <a:buChar char="-"/>
            </a:pPr>
            <a:r>
              <a:rPr lang="en-US" sz="2800">
                <a:latin typeface="Arial" panose="020B0604020202020204" pitchFamily="34" charset="0"/>
                <a:cs typeface="Arial" panose="020B0604020202020204" pitchFamily="34" charset="0"/>
              </a:rPr>
              <a:t>Diff-pair.</a:t>
            </a:r>
          </a:p>
          <a:p>
            <a:pPr marL="457200" indent="-457200">
              <a:buFontTx/>
              <a:buChar char="-"/>
            </a:pPr>
            <a:r>
              <a:rPr lang="en-US" sz="2800">
                <a:latin typeface="Arial" panose="020B0604020202020204" pitchFamily="34" charset="0"/>
                <a:cs typeface="Arial" panose="020B0604020202020204" pitchFamily="34" charset="0"/>
              </a:rPr>
              <a:t>Cách li cao thế.</a:t>
            </a:r>
          </a:p>
          <a:p>
            <a:pPr marL="457200" indent="-457200">
              <a:buFontTx/>
              <a:buChar char="-"/>
            </a:pPr>
            <a:r>
              <a:rPr lang="en-US" sz="2800">
                <a:latin typeface="Arial" panose="020B0604020202020204" pitchFamily="34" charset="0"/>
                <a:cs typeface="Arial" panose="020B0604020202020204" pitchFamily="34" charset="0"/>
              </a:rPr>
              <a:t>Trở kháng.</a:t>
            </a:r>
          </a:p>
        </p:txBody>
      </p:sp>
      <p:sp>
        <p:nvSpPr>
          <p:cNvPr id="2" name="Slide Number Placeholder 1">
            <a:extLst>
              <a:ext uri="{FF2B5EF4-FFF2-40B4-BE49-F238E27FC236}">
                <a16:creationId xmlns:a16="http://schemas.microsoft.com/office/drawing/2014/main" id="{6ED2E9BF-6527-4AC1-BDC1-84663F324BFC}"/>
              </a:ext>
            </a:extLst>
          </p:cNvPr>
          <p:cNvSpPr>
            <a:spLocks noGrp="1"/>
          </p:cNvSpPr>
          <p:nvPr>
            <p:ph type="sldNum" sz="quarter" idx="12"/>
          </p:nvPr>
        </p:nvSpPr>
        <p:spPr/>
        <p:txBody>
          <a:bodyPr/>
          <a:lstStyle/>
          <a:p>
            <a:fld id="{9A9A2E05-C5DB-4DCF-9F7D-2551AEFB2F75}" type="slidenum">
              <a:rPr lang="en-US" smtClean="0"/>
              <a:t>26</a:t>
            </a:fld>
            <a:endParaRPr lang="en-US"/>
          </a:p>
        </p:txBody>
      </p:sp>
      <p:pic>
        <p:nvPicPr>
          <p:cNvPr id="3" name="Picture 2">
            <a:extLst>
              <a:ext uri="{FF2B5EF4-FFF2-40B4-BE49-F238E27FC236}">
                <a16:creationId xmlns:a16="http://schemas.microsoft.com/office/drawing/2014/main" id="{952C938D-C354-4D78-B8C6-8B8A4473F844}"/>
              </a:ext>
            </a:extLst>
          </p:cNvPr>
          <p:cNvPicPr>
            <a:picLocks noChangeAspect="1"/>
          </p:cNvPicPr>
          <p:nvPr/>
        </p:nvPicPr>
        <p:blipFill>
          <a:blip r:embed="rId2"/>
          <a:stretch>
            <a:fillRect/>
          </a:stretch>
        </p:blipFill>
        <p:spPr>
          <a:xfrm>
            <a:off x="531812" y="3786610"/>
            <a:ext cx="3764980" cy="2840570"/>
          </a:xfrm>
          <a:prstGeom prst="rect">
            <a:avLst/>
          </a:prstGeom>
        </p:spPr>
      </p:pic>
      <p:pic>
        <p:nvPicPr>
          <p:cNvPr id="6" name="Picture 5">
            <a:extLst>
              <a:ext uri="{FF2B5EF4-FFF2-40B4-BE49-F238E27FC236}">
                <a16:creationId xmlns:a16="http://schemas.microsoft.com/office/drawing/2014/main" id="{95EB65E7-0469-4795-AD5E-E7F31AE2A151}"/>
              </a:ext>
            </a:extLst>
          </p:cNvPr>
          <p:cNvPicPr>
            <a:picLocks noChangeAspect="1"/>
          </p:cNvPicPr>
          <p:nvPr/>
        </p:nvPicPr>
        <p:blipFill>
          <a:blip r:embed="rId3"/>
          <a:stretch>
            <a:fillRect/>
          </a:stretch>
        </p:blipFill>
        <p:spPr>
          <a:xfrm>
            <a:off x="4654860" y="3786610"/>
            <a:ext cx="3240350" cy="1662811"/>
          </a:xfrm>
          <a:prstGeom prst="rect">
            <a:avLst/>
          </a:prstGeom>
        </p:spPr>
      </p:pic>
      <p:pic>
        <p:nvPicPr>
          <p:cNvPr id="7" name="Picture 6">
            <a:extLst>
              <a:ext uri="{FF2B5EF4-FFF2-40B4-BE49-F238E27FC236}">
                <a16:creationId xmlns:a16="http://schemas.microsoft.com/office/drawing/2014/main" id="{0ECEAADE-C611-4B22-AC64-9B2F0FCDA2E2}"/>
              </a:ext>
            </a:extLst>
          </p:cNvPr>
          <p:cNvPicPr>
            <a:picLocks noChangeAspect="1"/>
          </p:cNvPicPr>
          <p:nvPr/>
        </p:nvPicPr>
        <p:blipFill>
          <a:blip r:embed="rId4"/>
          <a:stretch>
            <a:fillRect/>
          </a:stretch>
        </p:blipFill>
        <p:spPr>
          <a:xfrm>
            <a:off x="5444959" y="5449421"/>
            <a:ext cx="1302082" cy="1302082"/>
          </a:xfrm>
          <a:prstGeom prst="rect">
            <a:avLst/>
          </a:prstGeom>
        </p:spPr>
      </p:pic>
      <p:pic>
        <p:nvPicPr>
          <p:cNvPr id="8" name="Picture 7">
            <a:extLst>
              <a:ext uri="{FF2B5EF4-FFF2-40B4-BE49-F238E27FC236}">
                <a16:creationId xmlns:a16="http://schemas.microsoft.com/office/drawing/2014/main" id="{7B8F04E5-7B66-4ABD-9611-53827D4A4489}"/>
              </a:ext>
            </a:extLst>
          </p:cNvPr>
          <p:cNvPicPr>
            <a:picLocks noChangeAspect="1"/>
          </p:cNvPicPr>
          <p:nvPr/>
        </p:nvPicPr>
        <p:blipFill>
          <a:blip r:embed="rId5"/>
          <a:stretch>
            <a:fillRect/>
          </a:stretch>
        </p:blipFill>
        <p:spPr>
          <a:xfrm>
            <a:off x="8036557" y="3830246"/>
            <a:ext cx="3240350" cy="2796934"/>
          </a:xfrm>
          <a:prstGeom prst="rect">
            <a:avLst/>
          </a:prstGeom>
        </p:spPr>
      </p:pic>
    </p:spTree>
    <p:extLst>
      <p:ext uri="{BB962C8B-B14F-4D97-AF65-F5344CB8AC3E}">
        <p14:creationId xmlns:p14="http://schemas.microsoft.com/office/powerpoint/2010/main" val="90951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fade">
                                      <p:cBhvr>
                                        <p:cTn id="24" dur="500"/>
                                        <p:tgtEl>
                                          <p:spTgt spid="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7. Output fabrication</a:t>
            </a:r>
          </a:p>
        </p:txBody>
      </p:sp>
      <p:sp>
        <p:nvSpPr>
          <p:cNvPr id="5" name="TextBox 4">
            <a:extLst>
              <a:ext uri="{FF2B5EF4-FFF2-40B4-BE49-F238E27FC236}">
                <a16:creationId xmlns:a16="http://schemas.microsoft.com/office/drawing/2014/main" id="{9318C09B-7CDE-43B7-9FB0-DED0DE6C894C}"/>
              </a:ext>
            </a:extLst>
          </p:cNvPr>
          <p:cNvSpPr txBox="1"/>
          <p:nvPr/>
        </p:nvSpPr>
        <p:spPr>
          <a:xfrm>
            <a:off x="531812" y="1228397"/>
            <a:ext cx="10929260" cy="5262979"/>
          </a:xfrm>
          <a:prstGeom prst="rect">
            <a:avLst/>
          </a:prstGeom>
          <a:noFill/>
        </p:spPr>
        <p:txBody>
          <a:bodyPr wrap="square" rtlCol="0">
            <a:spAutoFit/>
          </a:bodyPr>
          <a:lstStyle/>
          <a:p>
            <a:pPr marL="457200" indent="-457200">
              <a:buFontTx/>
              <a:buChar char="-"/>
            </a:pPr>
            <a:r>
              <a:rPr lang="en-US" sz="2800">
                <a:latin typeface="Arial" panose="020B0604020202020204" pitchFamily="34" charset="0"/>
                <a:ea typeface="Cambria Math" panose="02040503050406030204" pitchFamily="18" charset="0"/>
                <a:cs typeface="Arial" panose="020B0604020202020204" pitchFamily="34" charset="0"/>
              </a:rPr>
              <a:t>Khi mạch đã vẽ xong, ta cần xuất các file theo chuẩn (Gerber) cho nhà máy sản xuất.</a:t>
            </a:r>
          </a:p>
          <a:p>
            <a:pPr marL="457200" indent="-457200">
              <a:buFontTx/>
              <a:buChar char="-"/>
            </a:pPr>
            <a:r>
              <a:rPr lang="en-US" sz="2800">
                <a:latin typeface="Arial" panose="020B0604020202020204" pitchFamily="34" charset="0"/>
                <a:ea typeface="Cambria Math" panose="02040503050406030204" pitchFamily="18" charset="0"/>
                <a:cs typeface="Arial" panose="020B0604020202020204" pitchFamily="34" charset="0"/>
              </a:rPr>
              <a:t>Gerber là các file chứa các lớp của PCB, mỗi file gerber là một lớp khác nhau.</a:t>
            </a:r>
          </a:p>
          <a:p>
            <a:pPr marL="457200" indent="-457200">
              <a:buFontTx/>
              <a:buChar char="-"/>
            </a:pPr>
            <a:r>
              <a:rPr lang="en-US" sz="2800">
                <a:latin typeface="Arial" panose="020B0604020202020204" pitchFamily="34" charset="0"/>
                <a:ea typeface="Cambria Math" panose="02040503050406030204" pitchFamily="18" charset="0"/>
                <a:cs typeface="Arial" panose="020B0604020202020204" pitchFamily="34" charset="0"/>
              </a:rPr>
              <a:t>Các thông số gerber cần quan tâm là:</a:t>
            </a:r>
          </a:p>
          <a:p>
            <a:pPr marL="914400" lvl="1" indent="-457200">
              <a:buFont typeface="Arial" panose="020B0604020202020204" pitchFamily="34" charset="0"/>
              <a:buChar char="•"/>
            </a:pPr>
            <a:r>
              <a:rPr lang="en-US" sz="2800">
                <a:latin typeface="Arial" panose="020B0604020202020204" pitchFamily="34" charset="0"/>
                <a:cs typeface="Arial" panose="020B0604020202020204" pitchFamily="34" charset="0"/>
              </a:rPr>
              <a:t>Chuẩn gerber: RS-274, RS-274X, RS274D,…</a:t>
            </a:r>
          </a:p>
          <a:p>
            <a:pPr marL="914400" lvl="1" indent="-457200">
              <a:buFont typeface="Arial" panose="020B0604020202020204" pitchFamily="34" charset="0"/>
              <a:buChar char="•"/>
            </a:pPr>
            <a:r>
              <a:rPr lang="en-US" sz="2800">
                <a:latin typeface="Arial" panose="020B0604020202020204" pitchFamily="34" charset="0"/>
                <a:cs typeface="Arial" panose="020B0604020202020204" pitchFamily="34" charset="0"/>
              </a:rPr>
              <a:t>Format gerber: bao gồm 4 giá trị cần quan tâm gồm </a:t>
            </a:r>
          </a:p>
          <a:p>
            <a:pPr marL="1371600" lvl="2" indent="-457200">
              <a:buFont typeface="Courier New" panose="02070309020205020404" pitchFamily="49" charset="0"/>
              <a:buChar char="o"/>
            </a:pPr>
            <a:r>
              <a:rPr lang="en-US" sz="2800">
                <a:latin typeface="Arial" panose="020B0604020202020204" pitchFamily="34" charset="0"/>
                <a:cs typeface="Arial" panose="020B0604020202020204" pitchFamily="34" charset="0"/>
              </a:rPr>
              <a:t>Coordinate: Absolute – Incremental.</a:t>
            </a:r>
          </a:p>
          <a:p>
            <a:pPr marL="1371600" lvl="2" indent="-457200">
              <a:buFont typeface="Courier New" panose="02070309020205020404" pitchFamily="49" charset="0"/>
              <a:buChar char="o"/>
            </a:pPr>
            <a:r>
              <a:rPr lang="en-US" sz="2800">
                <a:latin typeface="Arial" panose="020B0604020202020204" pitchFamily="34" charset="0"/>
                <a:cs typeface="Arial" panose="020B0604020202020204" pitchFamily="34" charset="0"/>
              </a:rPr>
              <a:t>zero suppression: Leading - Trailing</a:t>
            </a:r>
          </a:p>
          <a:p>
            <a:pPr marL="1371600" lvl="2" indent="-457200">
              <a:buFont typeface="Courier New" panose="02070309020205020404" pitchFamily="49" charset="0"/>
              <a:buChar char="o"/>
            </a:pPr>
            <a:r>
              <a:rPr lang="en-US" sz="2800">
                <a:latin typeface="Arial" panose="020B0604020202020204" pitchFamily="34" charset="0"/>
                <a:cs typeface="Arial" panose="020B0604020202020204" pitchFamily="34" charset="0"/>
              </a:rPr>
              <a:t>Digits: quy định có bao nhiêu số nguyên và bao nhiêu số thập phân.</a:t>
            </a:r>
          </a:p>
          <a:p>
            <a:pPr marL="1371600" lvl="2" indent="-457200">
              <a:buFont typeface="Courier New" panose="02070309020205020404" pitchFamily="49" charset="0"/>
              <a:buChar char="o"/>
            </a:pPr>
            <a:r>
              <a:rPr lang="en-US" sz="2800">
                <a:latin typeface="Arial" panose="020B0604020202020204" pitchFamily="34" charset="0"/>
                <a:cs typeface="Arial" panose="020B0604020202020204" pitchFamily="34" charset="0"/>
              </a:rPr>
              <a:t>Units: đơn vị đo Inch (English), mm (Metric).</a:t>
            </a:r>
          </a:p>
        </p:txBody>
      </p:sp>
      <p:sp>
        <p:nvSpPr>
          <p:cNvPr id="2" name="Slide Number Placeholder 1">
            <a:extLst>
              <a:ext uri="{FF2B5EF4-FFF2-40B4-BE49-F238E27FC236}">
                <a16:creationId xmlns:a16="http://schemas.microsoft.com/office/drawing/2014/main" id="{6ED2E9BF-6527-4AC1-BDC1-84663F324BFC}"/>
              </a:ext>
            </a:extLst>
          </p:cNvPr>
          <p:cNvSpPr>
            <a:spLocks noGrp="1"/>
          </p:cNvSpPr>
          <p:nvPr>
            <p:ph type="sldNum" sz="quarter" idx="12"/>
          </p:nvPr>
        </p:nvSpPr>
        <p:spPr/>
        <p:txBody>
          <a:bodyPr/>
          <a:lstStyle/>
          <a:p>
            <a:fld id="{9A9A2E05-C5DB-4DCF-9F7D-2551AEFB2F75}" type="slidenum">
              <a:rPr lang="en-US" smtClean="0"/>
              <a:t>27</a:t>
            </a:fld>
            <a:endParaRPr lang="en-US"/>
          </a:p>
        </p:txBody>
      </p:sp>
    </p:spTree>
    <p:extLst>
      <p:ext uri="{BB962C8B-B14F-4D97-AF65-F5344CB8AC3E}">
        <p14:creationId xmlns:p14="http://schemas.microsoft.com/office/powerpoint/2010/main" val="426955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7. Output fabrication</a:t>
            </a:r>
          </a:p>
        </p:txBody>
      </p:sp>
      <p:sp>
        <p:nvSpPr>
          <p:cNvPr id="5" name="TextBox 4">
            <a:extLst>
              <a:ext uri="{FF2B5EF4-FFF2-40B4-BE49-F238E27FC236}">
                <a16:creationId xmlns:a16="http://schemas.microsoft.com/office/drawing/2014/main" id="{9318C09B-7CDE-43B7-9FB0-DED0DE6C894C}"/>
              </a:ext>
            </a:extLst>
          </p:cNvPr>
          <p:cNvSpPr txBox="1"/>
          <p:nvPr/>
        </p:nvSpPr>
        <p:spPr>
          <a:xfrm>
            <a:off x="631370" y="1201460"/>
            <a:ext cx="10929260" cy="5693866"/>
          </a:xfrm>
          <a:prstGeom prst="rect">
            <a:avLst/>
          </a:prstGeom>
          <a:noFill/>
        </p:spPr>
        <p:txBody>
          <a:bodyPr wrap="square" rtlCol="0">
            <a:spAutoFit/>
          </a:bodyPr>
          <a:lstStyle/>
          <a:p>
            <a:pPr marL="457200" indent="-457200">
              <a:buFontTx/>
              <a:buChar char="-"/>
            </a:pPr>
            <a:r>
              <a:rPr lang="en-US" sz="2800">
                <a:latin typeface="Arial" panose="020B0604020202020204" pitchFamily="34" charset="0"/>
                <a:ea typeface="Cambria Math" panose="02040503050406030204" pitchFamily="18" charset="0"/>
                <a:cs typeface="Arial" panose="020B0604020202020204" pitchFamily="34" charset="0"/>
              </a:rPr>
              <a:t>Chuẩn gerber sẽ theo từng nhà máy, nếu file gerber không đúng chuẩn của nhà máy hay sử dụng ta phải lưu ý cho nhà máy để tránh import lỗi gây sai mạch.</a:t>
            </a:r>
          </a:p>
          <a:p>
            <a:pPr marL="457200" indent="-457200">
              <a:buFontTx/>
              <a:buChar char="-"/>
            </a:pPr>
            <a:r>
              <a:rPr lang="en-US" sz="2800">
                <a:latin typeface="Arial" panose="020B0604020202020204" pitchFamily="34" charset="0"/>
                <a:ea typeface="Cambria Math" panose="02040503050406030204" pitchFamily="18" charset="0"/>
                <a:cs typeface="Arial" panose="020B0604020202020204" pitchFamily="34" charset="0"/>
              </a:rPr>
              <a:t>Các lớp cần thiết khi chế tạo:</a:t>
            </a:r>
          </a:p>
          <a:p>
            <a:pPr marL="914400" lvl="1" indent="-457200">
              <a:buFont typeface="Arial" panose="020B0604020202020204" pitchFamily="34" charset="0"/>
              <a:buChar char="•"/>
            </a:pPr>
            <a:r>
              <a:rPr lang="en-US" sz="2800">
                <a:latin typeface="Arial" panose="020B0604020202020204" pitchFamily="34" charset="0"/>
                <a:ea typeface="Cambria Math" panose="02040503050406030204" pitchFamily="18" charset="0"/>
                <a:cs typeface="Arial" panose="020B0604020202020204" pitchFamily="34" charset="0"/>
              </a:rPr>
              <a:t>Copper layer.</a:t>
            </a:r>
          </a:p>
          <a:p>
            <a:pPr marL="914400" lvl="1" indent="-457200">
              <a:buFont typeface="Arial" panose="020B0604020202020204" pitchFamily="34" charset="0"/>
              <a:buChar char="•"/>
            </a:pPr>
            <a:r>
              <a:rPr lang="en-US" sz="2800">
                <a:latin typeface="Arial" panose="020B0604020202020204" pitchFamily="34" charset="0"/>
                <a:ea typeface="Cambria Math" panose="02040503050406030204" pitchFamily="18" charset="0"/>
                <a:cs typeface="Arial" panose="020B0604020202020204" pitchFamily="34" charset="0"/>
              </a:rPr>
              <a:t>Silk Screen (overlay).</a:t>
            </a:r>
          </a:p>
          <a:p>
            <a:pPr marL="914400" lvl="1" indent="-457200">
              <a:buFont typeface="Arial" panose="020B0604020202020204" pitchFamily="34" charset="0"/>
              <a:buChar char="•"/>
            </a:pPr>
            <a:r>
              <a:rPr lang="en-US" sz="2800">
                <a:latin typeface="Arial" panose="020B0604020202020204" pitchFamily="34" charset="0"/>
                <a:ea typeface="Cambria Math" panose="02040503050406030204" pitchFamily="18" charset="0"/>
                <a:cs typeface="Arial" panose="020B0604020202020204" pitchFamily="34" charset="0"/>
              </a:rPr>
              <a:t>Solder mask.</a:t>
            </a:r>
          </a:p>
          <a:p>
            <a:pPr marL="914400" lvl="1" indent="-457200">
              <a:buFont typeface="Arial" panose="020B0604020202020204" pitchFamily="34" charset="0"/>
              <a:buChar char="•"/>
            </a:pPr>
            <a:r>
              <a:rPr lang="en-US" sz="2800">
                <a:latin typeface="Arial" panose="020B0604020202020204" pitchFamily="34" charset="0"/>
                <a:ea typeface="Cambria Math" panose="02040503050406030204" pitchFamily="18" charset="0"/>
                <a:cs typeface="Arial" panose="020B0604020202020204" pitchFamily="34" charset="0"/>
              </a:rPr>
              <a:t>Boarder (Keep-out).</a:t>
            </a:r>
          </a:p>
          <a:p>
            <a:pPr marL="457200" indent="-457200">
              <a:buFontTx/>
              <a:buChar char="-"/>
            </a:pPr>
            <a:r>
              <a:rPr lang="en-US" sz="2800">
                <a:latin typeface="Arial" panose="020B0604020202020204" pitchFamily="34" charset="0"/>
                <a:ea typeface="Cambria Math" panose="02040503050406030204" pitchFamily="18" charset="0"/>
                <a:cs typeface="Arial" panose="020B0604020202020204" pitchFamily="34" charset="0"/>
              </a:rPr>
              <a:t>Ngoài ra, ta phải xuất thêm các lỗ khoan (gọi là NC Drill) gồm 2 loại:</a:t>
            </a:r>
          </a:p>
          <a:p>
            <a:pPr marL="914400" lvl="1" indent="-457200">
              <a:buFont typeface="Arial" panose="020B0604020202020204" pitchFamily="34" charset="0"/>
              <a:buChar char="•"/>
            </a:pPr>
            <a:r>
              <a:rPr lang="en-US" sz="2800">
                <a:latin typeface="Arial" panose="020B0604020202020204" pitchFamily="34" charset="0"/>
                <a:ea typeface="Cambria Math" panose="02040503050406030204" pitchFamily="18" charset="0"/>
                <a:cs typeface="Arial" panose="020B0604020202020204" pitchFamily="34" charset="0"/>
              </a:rPr>
              <a:t>Drill: Các lỗ khoan tròn</a:t>
            </a:r>
          </a:p>
          <a:p>
            <a:pPr marL="914400" lvl="1" indent="-457200">
              <a:buFont typeface="Arial" panose="020B0604020202020204" pitchFamily="34" charset="0"/>
              <a:buChar char="•"/>
            </a:pPr>
            <a:r>
              <a:rPr lang="en-US" sz="2800">
                <a:latin typeface="Arial" panose="020B0604020202020204" pitchFamily="34" charset="0"/>
                <a:ea typeface="Cambria Math" panose="02040503050406030204" pitchFamily="18" charset="0"/>
                <a:cs typeface="Arial" panose="020B0604020202020204" pitchFamily="34" charset="0"/>
              </a:rPr>
              <a:t>Rout/Mill: Các lỗ khoan có hình dáng đặc biệt, khi khoan sẽ tạo 1 đường chạy để tạo ra lỗ này.</a:t>
            </a:r>
          </a:p>
        </p:txBody>
      </p:sp>
      <p:sp>
        <p:nvSpPr>
          <p:cNvPr id="2" name="Slide Number Placeholder 1">
            <a:extLst>
              <a:ext uri="{FF2B5EF4-FFF2-40B4-BE49-F238E27FC236}">
                <a16:creationId xmlns:a16="http://schemas.microsoft.com/office/drawing/2014/main" id="{6ED2E9BF-6527-4AC1-BDC1-84663F324BFC}"/>
              </a:ext>
            </a:extLst>
          </p:cNvPr>
          <p:cNvSpPr>
            <a:spLocks noGrp="1"/>
          </p:cNvSpPr>
          <p:nvPr>
            <p:ph type="sldNum" sz="quarter" idx="12"/>
          </p:nvPr>
        </p:nvSpPr>
        <p:spPr/>
        <p:txBody>
          <a:bodyPr/>
          <a:lstStyle/>
          <a:p>
            <a:fld id="{9A9A2E05-C5DB-4DCF-9F7D-2551AEFB2F75}" type="slidenum">
              <a:rPr lang="en-US" smtClean="0"/>
              <a:t>28</a:t>
            </a:fld>
            <a:endParaRPr lang="en-US"/>
          </a:p>
        </p:txBody>
      </p:sp>
    </p:spTree>
    <p:extLst>
      <p:ext uri="{BB962C8B-B14F-4D97-AF65-F5344CB8AC3E}">
        <p14:creationId xmlns:p14="http://schemas.microsoft.com/office/powerpoint/2010/main" val="390788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7. Output fabrication</a:t>
            </a:r>
          </a:p>
        </p:txBody>
      </p:sp>
      <p:sp>
        <p:nvSpPr>
          <p:cNvPr id="2" name="Slide Number Placeholder 1">
            <a:extLst>
              <a:ext uri="{FF2B5EF4-FFF2-40B4-BE49-F238E27FC236}">
                <a16:creationId xmlns:a16="http://schemas.microsoft.com/office/drawing/2014/main" id="{6ED2E9BF-6527-4AC1-BDC1-84663F324BFC}"/>
              </a:ext>
            </a:extLst>
          </p:cNvPr>
          <p:cNvSpPr>
            <a:spLocks noGrp="1"/>
          </p:cNvSpPr>
          <p:nvPr>
            <p:ph type="sldNum" sz="quarter" idx="12"/>
          </p:nvPr>
        </p:nvSpPr>
        <p:spPr/>
        <p:txBody>
          <a:bodyPr/>
          <a:lstStyle/>
          <a:p>
            <a:fld id="{9A9A2E05-C5DB-4DCF-9F7D-2551AEFB2F75}" type="slidenum">
              <a:rPr lang="en-US" smtClean="0"/>
              <a:t>29</a:t>
            </a:fld>
            <a:endParaRPr lang="en-US"/>
          </a:p>
        </p:txBody>
      </p:sp>
      <p:pic>
        <p:nvPicPr>
          <p:cNvPr id="3" name="Picture 2">
            <a:extLst>
              <a:ext uri="{FF2B5EF4-FFF2-40B4-BE49-F238E27FC236}">
                <a16:creationId xmlns:a16="http://schemas.microsoft.com/office/drawing/2014/main" id="{41959A8A-A75B-4809-8FB9-35A77F70CBFA}"/>
              </a:ext>
            </a:extLst>
          </p:cNvPr>
          <p:cNvPicPr>
            <a:picLocks noChangeAspect="1"/>
          </p:cNvPicPr>
          <p:nvPr/>
        </p:nvPicPr>
        <p:blipFill>
          <a:blip r:embed="rId2"/>
          <a:stretch>
            <a:fillRect/>
          </a:stretch>
        </p:blipFill>
        <p:spPr>
          <a:xfrm>
            <a:off x="196948" y="2539936"/>
            <a:ext cx="3517962" cy="2680634"/>
          </a:xfrm>
          <a:prstGeom prst="rect">
            <a:avLst/>
          </a:prstGeom>
        </p:spPr>
      </p:pic>
      <p:pic>
        <p:nvPicPr>
          <p:cNvPr id="6" name="Picture 5">
            <a:extLst>
              <a:ext uri="{FF2B5EF4-FFF2-40B4-BE49-F238E27FC236}">
                <a16:creationId xmlns:a16="http://schemas.microsoft.com/office/drawing/2014/main" id="{54162D21-0D65-4948-9C2C-E51D3C40FB90}"/>
              </a:ext>
            </a:extLst>
          </p:cNvPr>
          <p:cNvPicPr>
            <a:picLocks noChangeAspect="1"/>
          </p:cNvPicPr>
          <p:nvPr/>
        </p:nvPicPr>
        <p:blipFill>
          <a:blip r:embed="rId3"/>
          <a:stretch>
            <a:fillRect/>
          </a:stretch>
        </p:blipFill>
        <p:spPr>
          <a:xfrm>
            <a:off x="3826870" y="2539936"/>
            <a:ext cx="3804634" cy="2680634"/>
          </a:xfrm>
          <a:prstGeom prst="rect">
            <a:avLst/>
          </a:prstGeom>
        </p:spPr>
      </p:pic>
      <p:pic>
        <p:nvPicPr>
          <p:cNvPr id="7" name="Picture 6">
            <a:extLst>
              <a:ext uri="{FF2B5EF4-FFF2-40B4-BE49-F238E27FC236}">
                <a16:creationId xmlns:a16="http://schemas.microsoft.com/office/drawing/2014/main" id="{1D95B417-F6A2-4267-AA5B-9DD147AC7B8B}"/>
              </a:ext>
            </a:extLst>
          </p:cNvPr>
          <p:cNvPicPr>
            <a:picLocks noChangeAspect="1"/>
          </p:cNvPicPr>
          <p:nvPr/>
        </p:nvPicPr>
        <p:blipFill>
          <a:blip r:embed="rId4"/>
          <a:stretch>
            <a:fillRect/>
          </a:stretch>
        </p:blipFill>
        <p:spPr>
          <a:xfrm>
            <a:off x="7743464" y="2539936"/>
            <a:ext cx="4291177" cy="2680634"/>
          </a:xfrm>
          <a:prstGeom prst="rect">
            <a:avLst/>
          </a:prstGeom>
        </p:spPr>
      </p:pic>
    </p:spTree>
    <p:extLst>
      <p:ext uri="{BB962C8B-B14F-4D97-AF65-F5344CB8AC3E}">
        <p14:creationId xmlns:p14="http://schemas.microsoft.com/office/powerpoint/2010/main" val="93231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2. Layer</a:t>
            </a:r>
          </a:p>
        </p:txBody>
      </p:sp>
      <p:sp>
        <p:nvSpPr>
          <p:cNvPr id="5" name="TextBox 4">
            <a:extLst>
              <a:ext uri="{FF2B5EF4-FFF2-40B4-BE49-F238E27FC236}">
                <a16:creationId xmlns:a16="http://schemas.microsoft.com/office/drawing/2014/main" id="{9318C09B-7CDE-43B7-9FB0-DED0DE6C894C}"/>
              </a:ext>
            </a:extLst>
          </p:cNvPr>
          <p:cNvSpPr txBox="1"/>
          <p:nvPr/>
        </p:nvSpPr>
        <p:spPr>
          <a:xfrm>
            <a:off x="1311579" y="1491078"/>
            <a:ext cx="9398000" cy="1384995"/>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Layer là các lớp của một PCB, khi tiến hành làm mạch thiết kế được phân ra thành nhiều lớp và được in lên các Film. Các nhà máy sẽ fab từng lớp.</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a:xfrm>
            <a:off x="531812" y="787782"/>
            <a:ext cx="779767" cy="365125"/>
          </a:xfrm>
        </p:spPr>
        <p:txBody>
          <a:bodyPr/>
          <a:lstStyle/>
          <a:p>
            <a:fld id="{9A9A2E05-C5DB-4DCF-9F7D-2551AEFB2F75}" type="slidenum">
              <a:rPr lang="en-US" smtClean="0"/>
              <a:t>3</a:t>
            </a:fld>
            <a:endParaRPr lang="en-US"/>
          </a:p>
        </p:txBody>
      </p:sp>
      <p:pic>
        <p:nvPicPr>
          <p:cNvPr id="3" name="Picture 2">
            <a:extLst>
              <a:ext uri="{FF2B5EF4-FFF2-40B4-BE49-F238E27FC236}">
                <a16:creationId xmlns:a16="http://schemas.microsoft.com/office/drawing/2014/main" id="{D883E7BB-D01C-4933-86B6-397E2F104C21}"/>
              </a:ext>
            </a:extLst>
          </p:cNvPr>
          <p:cNvPicPr>
            <a:picLocks noChangeAspect="1"/>
          </p:cNvPicPr>
          <p:nvPr/>
        </p:nvPicPr>
        <p:blipFill>
          <a:blip r:embed="rId2"/>
          <a:stretch>
            <a:fillRect/>
          </a:stretch>
        </p:blipFill>
        <p:spPr>
          <a:xfrm>
            <a:off x="91089" y="3214244"/>
            <a:ext cx="6478479" cy="3493163"/>
          </a:xfrm>
          <a:prstGeom prst="rect">
            <a:avLst/>
          </a:prstGeom>
        </p:spPr>
      </p:pic>
      <p:pic>
        <p:nvPicPr>
          <p:cNvPr id="7" name="Picture 6" descr="A picture containing indoor, cabinet&#10;&#10;Description generated with high confidence">
            <a:extLst>
              <a:ext uri="{FF2B5EF4-FFF2-40B4-BE49-F238E27FC236}">
                <a16:creationId xmlns:a16="http://schemas.microsoft.com/office/drawing/2014/main" id="{73312E31-DB0A-4012-A1CB-89DED14A7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130" y="3214244"/>
            <a:ext cx="5433781" cy="3478733"/>
          </a:xfrm>
          <a:prstGeom prst="rect">
            <a:avLst/>
          </a:prstGeom>
        </p:spPr>
      </p:pic>
    </p:spTree>
    <p:extLst>
      <p:ext uri="{BB962C8B-B14F-4D97-AF65-F5344CB8AC3E}">
        <p14:creationId xmlns:p14="http://schemas.microsoft.com/office/powerpoint/2010/main" val="377243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8. Thiết kế PCB</a:t>
            </a:r>
          </a:p>
        </p:txBody>
      </p:sp>
      <p:sp>
        <p:nvSpPr>
          <p:cNvPr id="5" name="TextBox 4">
            <a:extLst>
              <a:ext uri="{FF2B5EF4-FFF2-40B4-BE49-F238E27FC236}">
                <a16:creationId xmlns:a16="http://schemas.microsoft.com/office/drawing/2014/main" id="{9318C09B-7CDE-43B7-9FB0-DED0DE6C894C}"/>
              </a:ext>
            </a:extLst>
          </p:cNvPr>
          <p:cNvSpPr txBox="1"/>
          <p:nvPr/>
        </p:nvSpPr>
        <p:spPr>
          <a:xfrm>
            <a:off x="1308100" y="1302082"/>
            <a:ext cx="10553700" cy="523220"/>
          </a:xfrm>
          <a:prstGeom prst="rect">
            <a:avLst/>
          </a:prstGeom>
          <a:noFill/>
        </p:spPr>
        <p:txBody>
          <a:bodyPr wrap="square" rtlCol="0">
            <a:spAutoFit/>
          </a:bodyPr>
          <a:lstStyle/>
          <a:p>
            <a:r>
              <a:rPr lang="en-US" sz="2800">
                <a:latin typeface="Arial" panose="020B0604020202020204" pitchFamily="34" charset="0"/>
                <a:ea typeface="Cambria Math" panose="02040503050406030204" pitchFamily="18" charset="0"/>
                <a:cs typeface="Arial" panose="020B0604020202020204" pitchFamily="34" charset="0"/>
              </a:rPr>
              <a:t>Thiết kế PCB 2 lớp với file đã cho.</a:t>
            </a:r>
            <a:endParaRPr lang="en-US" sz="280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ED2E9BF-6527-4AC1-BDC1-84663F324BFC}"/>
              </a:ext>
            </a:extLst>
          </p:cNvPr>
          <p:cNvSpPr>
            <a:spLocks noGrp="1"/>
          </p:cNvSpPr>
          <p:nvPr>
            <p:ph type="sldNum" sz="quarter" idx="12"/>
          </p:nvPr>
        </p:nvSpPr>
        <p:spPr/>
        <p:txBody>
          <a:bodyPr/>
          <a:lstStyle/>
          <a:p>
            <a:fld id="{9A9A2E05-C5DB-4DCF-9F7D-2551AEFB2F75}" type="slidenum">
              <a:rPr lang="en-US" smtClean="0"/>
              <a:t>30</a:t>
            </a:fld>
            <a:endParaRPr lang="en-US"/>
          </a:p>
        </p:txBody>
      </p:sp>
    </p:spTree>
    <p:extLst>
      <p:ext uri="{BB962C8B-B14F-4D97-AF65-F5344CB8AC3E}">
        <p14:creationId xmlns:p14="http://schemas.microsoft.com/office/powerpoint/2010/main" val="296134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599" y="609600"/>
            <a:ext cx="9557895"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9. Review PCB</a:t>
            </a:r>
          </a:p>
        </p:txBody>
      </p:sp>
      <p:sp>
        <p:nvSpPr>
          <p:cNvPr id="2" name="Slide Number Placeholder 1">
            <a:extLst>
              <a:ext uri="{FF2B5EF4-FFF2-40B4-BE49-F238E27FC236}">
                <a16:creationId xmlns:a16="http://schemas.microsoft.com/office/drawing/2014/main" id="{6ED2E9BF-6527-4AC1-BDC1-84663F324BFC}"/>
              </a:ext>
            </a:extLst>
          </p:cNvPr>
          <p:cNvSpPr>
            <a:spLocks noGrp="1"/>
          </p:cNvSpPr>
          <p:nvPr>
            <p:ph type="sldNum" sz="quarter" idx="12"/>
          </p:nvPr>
        </p:nvSpPr>
        <p:spPr/>
        <p:txBody>
          <a:bodyPr/>
          <a:lstStyle/>
          <a:p>
            <a:fld id="{9A9A2E05-C5DB-4DCF-9F7D-2551AEFB2F75}" type="slidenum">
              <a:rPr lang="en-US" smtClean="0"/>
              <a:t>31</a:t>
            </a:fld>
            <a:endParaRPr lang="en-US"/>
          </a:p>
        </p:txBody>
      </p:sp>
    </p:spTree>
    <p:extLst>
      <p:ext uri="{BB962C8B-B14F-4D97-AF65-F5344CB8AC3E}">
        <p14:creationId xmlns:p14="http://schemas.microsoft.com/office/powerpoint/2010/main" val="1787635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3143250" y="3075057"/>
            <a:ext cx="5905500" cy="1323439"/>
          </a:xfrm>
          <a:prstGeom prst="rect">
            <a:avLst/>
          </a:prstGeom>
          <a:noFill/>
        </p:spPr>
        <p:txBody>
          <a:bodyPr wrap="square" rtlCol="0">
            <a:prstTxWarp prst="textTriangleInverted">
              <a:avLst/>
            </a:prstTxWarp>
            <a:spAutoFit/>
          </a:bodyPr>
          <a:lstStyle/>
          <a:p>
            <a:pPr algn="ctr"/>
            <a:r>
              <a:rPr lang="en-US" sz="8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cs typeface="Arial" panose="020B0604020202020204" pitchFamily="34" charset="0"/>
              </a:rPr>
              <a:t>THE END</a:t>
            </a:r>
          </a:p>
        </p:txBody>
      </p:sp>
      <p:sp>
        <p:nvSpPr>
          <p:cNvPr id="2" name="Slide Number Placeholder 1">
            <a:extLst>
              <a:ext uri="{FF2B5EF4-FFF2-40B4-BE49-F238E27FC236}">
                <a16:creationId xmlns:a16="http://schemas.microsoft.com/office/drawing/2014/main" id="{82B02605-0CCE-4033-9FD3-28925C17111B}"/>
              </a:ext>
            </a:extLst>
          </p:cNvPr>
          <p:cNvSpPr>
            <a:spLocks noGrp="1"/>
          </p:cNvSpPr>
          <p:nvPr>
            <p:ph type="sldNum" sz="quarter" idx="12"/>
          </p:nvPr>
        </p:nvSpPr>
        <p:spPr/>
        <p:txBody>
          <a:bodyPr/>
          <a:lstStyle/>
          <a:p>
            <a:fld id="{9A9A2E05-C5DB-4DCF-9F7D-2551AEFB2F75}" type="slidenum">
              <a:rPr lang="en-US" smtClean="0"/>
              <a:t>32</a:t>
            </a:fld>
            <a:endParaRPr lang="en-US"/>
          </a:p>
        </p:txBody>
      </p:sp>
    </p:spTree>
    <p:extLst>
      <p:ext uri="{BB962C8B-B14F-4D97-AF65-F5344CB8AC3E}">
        <p14:creationId xmlns:p14="http://schemas.microsoft.com/office/powerpoint/2010/main" val="1813455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2. Layer</a:t>
            </a:r>
          </a:p>
        </p:txBody>
      </p:sp>
      <p:sp>
        <p:nvSpPr>
          <p:cNvPr id="5" name="TextBox 4">
            <a:extLst>
              <a:ext uri="{FF2B5EF4-FFF2-40B4-BE49-F238E27FC236}">
                <a16:creationId xmlns:a16="http://schemas.microsoft.com/office/drawing/2014/main" id="{9318C09B-7CDE-43B7-9FB0-DED0DE6C894C}"/>
              </a:ext>
            </a:extLst>
          </p:cNvPr>
          <p:cNvSpPr txBox="1"/>
          <p:nvPr/>
        </p:nvSpPr>
        <p:spPr>
          <a:xfrm>
            <a:off x="921695" y="2005285"/>
            <a:ext cx="10641949" cy="4493538"/>
          </a:xfrm>
          <a:prstGeom prst="rect">
            <a:avLst/>
          </a:prstGeom>
          <a:noFill/>
        </p:spPr>
        <p:txBody>
          <a:bodyPr wrap="square" rtlCol="0">
            <a:spAutoFit/>
          </a:bodyPr>
          <a:lstStyle/>
          <a:p>
            <a:pPr marL="457200" indent="-457200">
              <a:buFontTx/>
              <a:buChar char="-"/>
            </a:pPr>
            <a:r>
              <a:rPr lang="en-US" sz="2600">
                <a:latin typeface="Arial" panose="020B0604020202020204" pitchFamily="34" charset="0"/>
                <a:cs typeface="Arial" panose="020B0604020202020204" pitchFamily="34" charset="0"/>
              </a:rPr>
              <a:t>Dielectric là các lớp cách điện trên board và là tấm nền giúp board vững chắc đồng thời các linh kiện sẽ được hàn lên, hiện nay dielectric có nhiều vật liệu được sử dụng:</a:t>
            </a:r>
          </a:p>
          <a:p>
            <a:pPr marL="971550" lvl="1" indent="-514350">
              <a:buFont typeface="Arial" panose="020B0604020202020204" pitchFamily="34" charset="0"/>
              <a:buChar char="•"/>
            </a:pPr>
            <a:r>
              <a:rPr lang="en-US" sz="2600" b="1">
                <a:latin typeface="Arial" panose="020B0604020202020204" pitchFamily="34" charset="0"/>
                <a:cs typeface="Arial" panose="020B0604020202020204" pitchFamily="34" charset="0"/>
              </a:rPr>
              <a:t>FR4</a:t>
            </a:r>
            <a:r>
              <a:rPr lang="en-US" sz="2600">
                <a:latin typeface="Arial" panose="020B0604020202020204" pitchFamily="34" charset="0"/>
                <a:cs typeface="Arial" panose="020B0604020202020204" pitchFamily="34" charset="0"/>
              </a:rPr>
              <a:t>: đây là vật liệu phổ biến nhất vì giá thành rẻ, độ bền cao, hằng số điện môi ổn định trong khoảng tần số phổ biến. FR4 có nhiều loại dựa vào mật độ nén và mức độ pha tạp của vật liệu.</a:t>
            </a:r>
          </a:p>
          <a:p>
            <a:pPr marL="971550" lvl="1" indent="-514350">
              <a:buFont typeface="Arial" panose="020B0604020202020204" pitchFamily="34" charset="0"/>
              <a:buChar char="•"/>
            </a:pPr>
            <a:r>
              <a:rPr lang="en-US" sz="2600" b="1">
                <a:latin typeface="Arial" panose="020B0604020202020204" pitchFamily="34" charset="0"/>
                <a:cs typeface="Arial" panose="020B0604020202020204" pitchFamily="34" charset="0"/>
              </a:rPr>
              <a:t>CEM</a:t>
            </a:r>
            <a:r>
              <a:rPr lang="en-US" sz="2600">
                <a:latin typeface="Arial" panose="020B0604020202020204" pitchFamily="34" charset="0"/>
                <a:cs typeface="Arial" panose="020B0604020202020204" pitchFamily="34" charset="0"/>
              </a:rPr>
              <a:t>: đây là vật liệu giá rẻ, thường dùng với board 1 lớp.</a:t>
            </a:r>
          </a:p>
          <a:p>
            <a:pPr marL="971550" lvl="1" indent="-514350">
              <a:buFont typeface="Arial" panose="020B0604020202020204" pitchFamily="34" charset="0"/>
              <a:buChar char="•"/>
            </a:pPr>
            <a:r>
              <a:rPr lang="en-US" sz="2600" b="1">
                <a:latin typeface="Arial" panose="020B0604020202020204" pitchFamily="34" charset="0"/>
                <a:cs typeface="Arial" panose="020B0604020202020204" pitchFamily="34" charset="0"/>
              </a:rPr>
              <a:t>Teflon</a:t>
            </a:r>
            <a:r>
              <a:rPr lang="en-US" sz="2600">
                <a:latin typeface="Arial" panose="020B0604020202020204" pitchFamily="34" charset="0"/>
                <a:cs typeface="Arial" panose="020B0604020202020204" pitchFamily="34" charset="0"/>
              </a:rPr>
              <a:t>: Vật liệu này có tính ổn định cao trong tần số lớn nhưng giá thành cao, do đó chỉ được sử dụng trong các board chất lượng cao.</a:t>
            </a:r>
          </a:p>
          <a:p>
            <a:pPr marL="971550" lvl="1" indent="-514350">
              <a:buFont typeface="Arial" panose="020B0604020202020204" pitchFamily="34" charset="0"/>
              <a:buChar char="•"/>
            </a:pPr>
            <a:r>
              <a:rPr lang="en-US" sz="2600">
                <a:latin typeface="Arial" panose="020B0604020202020204" pitchFamily="34" charset="0"/>
                <a:cs typeface="Arial" panose="020B0604020202020204" pitchFamily="34" charset="0"/>
              </a:rPr>
              <a:t>…</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a:xfrm>
            <a:off x="531812" y="787782"/>
            <a:ext cx="779767" cy="365125"/>
          </a:xfrm>
        </p:spPr>
        <p:txBody>
          <a:bodyPr/>
          <a:lstStyle/>
          <a:p>
            <a:fld id="{9A9A2E05-C5DB-4DCF-9F7D-2551AEFB2F75}" type="slidenum">
              <a:rPr lang="en-US" smtClean="0"/>
              <a:t>4</a:t>
            </a:fld>
            <a:endParaRPr lang="en-US"/>
          </a:p>
        </p:txBody>
      </p:sp>
      <p:sp>
        <p:nvSpPr>
          <p:cNvPr id="8" name="TextBox 7">
            <a:extLst>
              <a:ext uri="{FF2B5EF4-FFF2-40B4-BE49-F238E27FC236}">
                <a16:creationId xmlns:a16="http://schemas.microsoft.com/office/drawing/2014/main" id="{834AC868-27C3-42CC-B999-D4797587011F}"/>
              </a:ext>
            </a:extLst>
          </p:cNvPr>
          <p:cNvSpPr txBox="1"/>
          <p:nvPr/>
        </p:nvSpPr>
        <p:spPr>
          <a:xfrm>
            <a:off x="921695" y="1317486"/>
            <a:ext cx="9398000"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2.1. Dielectric layer</a:t>
            </a:r>
          </a:p>
        </p:txBody>
      </p:sp>
    </p:spTree>
    <p:extLst>
      <p:ext uri="{BB962C8B-B14F-4D97-AF65-F5344CB8AC3E}">
        <p14:creationId xmlns:p14="http://schemas.microsoft.com/office/powerpoint/2010/main" val="33736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2. Layer</a:t>
            </a:r>
          </a:p>
        </p:txBody>
      </p:sp>
      <p:sp>
        <p:nvSpPr>
          <p:cNvPr id="5" name="TextBox 4">
            <a:extLst>
              <a:ext uri="{FF2B5EF4-FFF2-40B4-BE49-F238E27FC236}">
                <a16:creationId xmlns:a16="http://schemas.microsoft.com/office/drawing/2014/main" id="{9318C09B-7CDE-43B7-9FB0-DED0DE6C894C}"/>
              </a:ext>
            </a:extLst>
          </p:cNvPr>
          <p:cNvSpPr txBox="1"/>
          <p:nvPr/>
        </p:nvSpPr>
        <p:spPr>
          <a:xfrm>
            <a:off x="921694" y="2044005"/>
            <a:ext cx="6674860" cy="4832092"/>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Copper layer là các lớp đồng trên mạch, các lớp này có chức năng tạo nên các đường dây kết nối giữa các phần tử trong mạch. Một board có thể có nhiều lớp đồng 1, 2, 4,.. Nhưng với mạch 2 lớp trở lên, số lớp đồng luôn là số chẵn.</a:t>
            </a:r>
          </a:p>
          <a:p>
            <a:pPr marL="457200" indent="-457200">
              <a:buFontTx/>
              <a:buChar char="-"/>
            </a:pPr>
            <a:r>
              <a:rPr lang="en-US" sz="2800">
                <a:latin typeface="Arial" panose="020B0604020202020204" pitchFamily="34" charset="0"/>
                <a:cs typeface="Arial" panose="020B0604020202020204" pitchFamily="34" charset="0"/>
              </a:rPr>
              <a:t>Độ dày, sự sắp xếp các lớp đồng và lớp cách điện cùng thông số điện của các lớp này được quy định và gọi chung là </a:t>
            </a:r>
            <a:r>
              <a:rPr lang="en-US" sz="2800" b="1">
                <a:latin typeface="Arial" panose="020B0604020202020204" pitchFamily="34" charset="0"/>
                <a:cs typeface="Arial" panose="020B0604020202020204" pitchFamily="34" charset="0"/>
              </a:rPr>
              <a:t>Stackup.</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a:xfrm>
            <a:off x="531812" y="787782"/>
            <a:ext cx="779767" cy="365125"/>
          </a:xfrm>
        </p:spPr>
        <p:txBody>
          <a:bodyPr/>
          <a:lstStyle/>
          <a:p>
            <a:fld id="{9A9A2E05-C5DB-4DCF-9F7D-2551AEFB2F75}" type="slidenum">
              <a:rPr lang="en-US" smtClean="0"/>
              <a:t>5</a:t>
            </a:fld>
            <a:endParaRPr lang="en-US"/>
          </a:p>
        </p:txBody>
      </p:sp>
      <p:sp>
        <p:nvSpPr>
          <p:cNvPr id="8" name="TextBox 7">
            <a:extLst>
              <a:ext uri="{FF2B5EF4-FFF2-40B4-BE49-F238E27FC236}">
                <a16:creationId xmlns:a16="http://schemas.microsoft.com/office/drawing/2014/main" id="{834AC868-27C3-42CC-B999-D4797587011F}"/>
              </a:ext>
            </a:extLst>
          </p:cNvPr>
          <p:cNvSpPr txBox="1"/>
          <p:nvPr/>
        </p:nvSpPr>
        <p:spPr>
          <a:xfrm>
            <a:off x="921695" y="1317486"/>
            <a:ext cx="9398000"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2.2. Copper layer</a:t>
            </a:r>
          </a:p>
        </p:txBody>
      </p:sp>
      <p:pic>
        <p:nvPicPr>
          <p:cNvPr id="1026" name="Picture 2" descr="Káº¿t quáº£ hÃ¬nh áº£nh cho pcb multi layer">
            <a:extLst>
              <a:ext uri="{FF2B5EF4-FFF2-40B4-BE49-F238E27FC236}">
                <a16:creationId xmlns:a16="http://schemas.microsoft.com/office/drawing/2014/main" id="{01B8962F-D600-479A-85EC-C3C35B481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5100" y="1840706"/>
            <a:ext cx="4226481"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43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2. Layer</a:t>
            </a:r>
          </a:p>
        </p:txBody>
      </p:sp>
      <p:sp>
        <p:nvSpPr>
          <p:cNvPr id="5" name="TextBox 4">
            <a:extLst>
              <a:ext uri="{FF2B5EF4-FFF2-40B4-BE49-F238E27FC236}">
                <a16:creationId xmlns:a16="http://schemas.microsoft.com/office/drawing/2014/main" id="{9318C09B-7CDE-43B7-9FB0-DED0DE6C894C}"/>
              </a:ext>
            </a:extLst>
          </p:cNvPr>
          <p:cNvSpPr txBox="1"/>
          <p:nvPr/>
        </p:nvSpPr>
        <p:spPr>
          <a:xfrm>
            <a:off x="921695" y="3050946"/>
            <a:ext cx="6674860" cy="2246769"/>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Stackup là yêu cầu quan trọng trong các mạch high speed, mạch analog,.. Vì ở những mạch này, khoảng cách và sự sắp xếp các lớp trở nên quan trọng đối với các tín hiệu.</a:t>
            </a:r>
            <a:endParaRPr lang="en-US" sz="2800" b="1">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a:xfrm>
            <a:off x="531812" y="787782"/>
            <a:ext cx="779767" cy="365125"/>
          </a:xfrm>
        </p:spPr>
        <p:txBody>
          <a:bodyPr/>
          <a:lstStyle/>
          <a:p>
            <a:fld id="{9A9A2E05-C5DB-4DCF-9F7D-2551AEFB2F75}" type="slidenum">
              <a:rPr lang="en-US" smtClean="0"/>
              <a:t>6</a:t>
            </a:fld>
            <a:endParaRPr lang="en-US"/>
          </a:p>
        </p:txBody>
      </p:sp>
      <p:sp>
        <p:nvSpPr>
          <p:cNvPr id="8" name="TextBox 7">
            <a:extLst>
              <a:ext uri="{FF2B5EF4-FFF2-40B4-BE49-F238E27FC236}">
                <a16:creationId xmlns:a16="http://schemas.microsoft.com/office/drawing/2014/main" id="{834AC868-27C3-42CC-B999-D4797587011F}"/>
              </a:ext>
            </a:extLst>
          </p:cNvPr>
          <p:cNvSpPr txBox="1"/>
          <p:nvPr/>
        </p:nvSpPr>
        <p:spPr>
          <a:xfrm>
            <a:off x="921695" y="1317486"/>
            <a:ext cx="9398000"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2.2. Copper layer</a:t>
            </a:r>
          </a:p>
        </p:txBody>
      </p:sp>
      <p:pic>
        <p:nvPicPr>
          <p:cNvPr id="1026" name="Picture 2" descr="Káº¿t quáº£ hÃ¬nh áº£nh cho pcb multi layer">
            <a:extLst>
              <a:ext uri="{FF2B5EF4-FFF2-40B4-BE49-F238E27FC236}">
                <a16:creationId xmlns:a16="http://schemas.microsoft.com/office/drawing/2014/main" id="{01B8962F-D600-479A-85EC-C3C35B481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5100" y="1840706"/>
            <a:ext cx="4226481"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46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2. Layer</a:t>
            </a:r>
          </a:p>
        </p:txBody>
      </p:sp>
      <p:sp>
        <p:nvSpPr>
          <p:cNvPr id="5" name="TextBox 4">
            <a:extLst>
              <a:ext uri="{FF2B5EF4-FFF2-40B4-BE49-F238E27FC236}">
                <a16:creationId xmlns:a16="http://schemas.microsoft.com/office/drawing/2014/main" id="{9318C09B-7CDE-43B7-9FB0-DED0DE6C894C}"/>
              </a:ext>
            </a:extLst>
          </p:cNvPr>
          <p:cNvSpPr txBox="1"/>
          <p:nvPr/>
        </p:nvSpPr>
        <p:spPr>
          <a:xfrm>
            <a:off x="921695" y="2025372"/>
            <a:ext cx="6674860" cy="3108543"/>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Solder mask layer là lớp sơn phủ trên bề mặt PCB, lớp này có nhiệm vụ:</a:t>
            </a:r>
          </a:p>
          <a:p>
            <a:pPr marL="914400" lvl="1" indent="-457200">
              <a:buFont typeface="Arial" panose="020B0604020202020204" pitchFamily="34" charset="0"/>
              <a:buChar char="•"/>
            </a:pPr>
            <a:r>
              <a:rPr lang="en-US" sz="2800">
                <a:latin typeface="Arial" panose="020B0604020202020204" pitchFamily="34" charset="0"/>
                <a:cs typeface="Arial" panose="020B0604020202020204" pitchFamily="34" charset="0"/>
              </a:rPr>
              <a:t>Bảo vệ các đường đồng không bị oxi hóa.</a:t>
            </a:r>
          </a:p>
          <a:p>
            <a:pPr marL="914400" lvl="1" indent="-457200">
              <a:buFont typeface="Arial" panose="020B0604020202020204" pitchFamily="34" charset="0"/>
              <a:buChar char="•"/>
            </a:pPr>
            <a:r>
              <a:rPr lang="en-US" sz="2800">
                <a:latin typeface="Arial" panose="020B0604020202020204" pitchFamily="34" charset="0"/>
                <a:cs typeface="Arial" panose="020B0604020202020204" pitchFamily="34" charset="0"/>
              </a:rPr>
              <a:t>Cách điện.</a:t>
            </a:r>
          </a:p>
          <a:p>
            <a:pPr marL="914400" lvl="1" indent="-457200">
              <a:buFont typeface="Arial" panose="020B0604020202020204" pitchFamily="34" charset="0"/>
              <a:buChar char="•"/>
            </a:pPr>
            <a:r>
              <a:rPr lang="en-US" sz="2800">
                <a:latin typeface="Arial" panose="020B0604020202020204" pitchFamily="34" charset="0"/>
                <a:cs typeface="Arial" panose="020B0604020202020204" pitchFamily="34" charset="0"/>
              </a:rPr>
              <a:t>Tạo màu cho PCB.</a:t>
            </a:r>
          </a:p>
          <a:p>
            <a:pPr marL="914400" lvl="1" indent="-457200">
              <a:buFont typeface="Arial" panose="020B0604020202020204" pitchFamily="34" charset="0"/>
              <a:buChar char="•"/>
            </a:pPr>
            <a:r>
              <a:rPr lang="en-US" sz="2800">
                <a:latin typeface="Arial" panose="020B0604020202020204" pitchFamily="34" charset="0"/>
                <a:cs typeface="Arial" panose="020B0604020202020204" pitchFamily="34" charset="0"/>
              </a:rPr>
              <a:t>Ngăn các vết hàn loan vào nhau.</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a:xfrm>
            <a:off x="531812" y="787782"/>
            <a:ext cx="779767" cy="365125"/>
          </a:xfrm>
        </p:spPr>
        <p:txBody>
          <a:bodyPr/>
          <a:lstStyle/>
          <a:p>
            <a:fld id="{9A9A2E05-C5DB-4DCF-9F7D-2551AEFB2F75}" type="slidenum">
              <a:rPr lang="en-US" smtClean="0"/>
              <a:t>7</a:t>
            </a:fld>
            <a:endParaRPr lang="en-US"/>
          </a:p>
        </p:txBody>
      </p:sp>
      <p:sp>
        <p:nvSpPr>
          <p:cNvPr id="8" name="TextBox 7">
            <a:extLst>
              <a:ext uri="{FF2B5EF4-FFF2-40B4-BE49-F238E27FC236}">
                <a16:creationId xmlns:a16="http://schemas.microsoft.com/office/drawing/2014/main" id="{834AC868-27C3-42CC-B999-D4797587011F}"/>
              </a:ext>
            </a:extLst>
          </p:cNvPr>
          <p:cNvSpPr txBox="1"/>
          <p:nvPr/>
        </p:nvSpPr>
        <p:spPr>
          <a:xfrm>
            <a:off x="921695" y="1317486"/>
            <a:ext cx="9398000"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2.3. Solder mask layer</a:t>
            </a:r>
          </a:p>
        </p:txBody>
      </p:sp>
      <p:pic>
        <p:nvPicPr>
          <p:cNvPr id="2050" name="Picture 2" descr="Káº¿t quáº£ hÃ¬nh áº£nh cho solder mask layer">
            <a:extLst>
              <a:ext uri="{FF2B5EF4-FFF2-40B4-BE49-F238E27FC236}">
                <a16:creationId xmlns:a16="http://schemas.microsoft.com/office/drawing/2014/main" id="{5E001B1B-48B0-49FE-92B8-944A754C62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6845" y="2235964"/>
            <a:ext cx="4362873" cy="2781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75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500"/>
                                        <p:tgtEl>
                                          <p:spTgt spid="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fade">
                                      <p:cBhvr>
                                        <p:cTn id="30" dur="500"/>
                                        <p:tgtEl>
                                          <p:spTgt spid="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2. Layer</a:t>
            </a:r>
          </a:p>
        </p:txBody>
      </p:sp>
      <p:sp>
        <p:nvSpPr>
          <p:cNvPr id="5" name="TextBox 4">
            <a:extLst>
              <a:ext uri="{FF2B5EF4-FFF2-40B4-BE49-F238E27FC236}">
                <a16:creationId xmlns:a16="http://schemas.microsoft.com/office/drawing/2014/main" id="{9318C09B-7CDE-43B7-9FB0-DED0DE6C894C}"/>
              </a:ext>
            </a:extLst>
          </p:cNvPr>
          <p:cNvSpPr txBox="1"/>
          <p:nvPr/>
        </p:nvSpPr>
        <p:spPr>
          <a:xfrm>
            <a:off x="770791" y="2339639"/>
            <a:ext cx="6674860" cy="2677656"/>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Solder paste là lớp dùng để quy định vùng phủ chì của các đường đồng (nơi mà solder mask không phủ).</a:t>
            </a:r>
          </a:p>
          <a:p>
            <a:pPr marL="457200" indent="-457200">
              <a:buFontTx/>
              <a:buChar char="-"/>
            </a:pPr>
            <a:r>
              <a:rPr lang="en-US" sz="2800">
                <a:latin typeface="Arial" panose="020B0604020202020204" pitchFamily="34" charset="0"/>
                <a:cs typeface="Arial" panose="020B0604020202020204" pitchFamily="34" charset="0"/>
              </a:rPr>
              <a:t>Lớp này thường không cần thiết khi đi gia công mạch mà chỉ dùng khi có yêu cầu làm stencil.</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a:xfrm>
            <a:off x="531812" y="787782"/>
            <a:ext cx="779767" cy="365125"/>
          </a:xfrm>
        </p:spPr>
        <p:txBody>
          <a:bodyPr/>
          <a:lstStyle/>
          <a:p>
            <a:fld id="{9A9A2E05-C5DB-4DCF-9F7D-2551AEFB2F75}" type="slidenum">
              <a:rPr lang="en-US" smtClean="0"/>
              <a:t>8</a:t>
            </a:fld>
            <a:endParaRPr lang="en-US"/>
          </a:p>
        </p:txBody>
      </p:sp>
      <p:sp>
        <p:nvSpPr>
          <p:cNvPr id="8" name="TextBox 7">
            <a:extLst>
              <a:ext uri="{FF2B5EF4-FFF2-40B4-BE49-F238E27FC236}">
                <a16:creationId xmlns:a16="http://schemas.microsoft.com/office/drawing/2014/main" id="{834AC868-27C3-42CC-B999-D4797587011F}"/>
              </a:ext>
            </a:extLst>
          </p:cNvPr>
          <p:cNvSpPr txBox="1"/>
          <p:nvPr/>
        </p:nvSpPr>
        <p:spPr>
          <a:xfrm>
            <a:off x="921695" y="1317486"/>
            <a:ext cx="9398000"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2.4. Solder Paste layer</a:t>
            </a:r>
          </a:p>
        </p:txBody>
      </p:sp>
      <p:pic>
        <p:nvPicPr>
          <p:cNvPr id="3" name="Picture 2">
            <a:extLst>
              <a:ext uri="{FF2B5EF4-FFF2-40B4-BE49-F238E27FC236}">
                <a16:creationId xmlns:a16="http://schemas.microsoft.com/office/drawing/2014/main" id="{EED6CB99-DEB6-4733-B2F9-C5D1F36905EC}"/>
              </a:ext>
            </a:extLst>
          </p:cNvPr>
          <p:cNvPicPr>
            <a:picLocks noChangeAspect="1"/>
          </p:cNvPicPr>
          <p:nvPr/>
        </p:nvPicPr>
        <p:blipFill>
          <a:blip r:embed="rId2"/>
          <a:stretch>
            <a:fillRect/>
          </a:stretch>
        </p:blipFill>
        <p:spPr>
          <a:xfrm>
            <a:off x="7596555" y="2272923"/>
            <a:ext cx="3848100" cy="2895600"/>
          </a:xfrm>
          <a:prstGeom prst="rect">
            <a:avLst/>
          </a:prstGeom>
        </p:spPr>
      </p:pic>
    </p:spTree>
    <p:extLst>
      <p:ext uri="{BB962C8B-B14F-4D97-AF65-F5344CB8AC3E}">
        <p14:creationId xmlns:p14="http://schemas.microsoft.com/office/powerpoint/2010/main" val="64268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ECCEB-5912-416F-9A06-DDB638A0A6EE}"/>
              </a:ext>
            </a:extLst>
          </p:cNvPr>
          <p:cNvSpPr txBox="1"/>
          <p:nvPr/>
        </p:nvSpPr>
        <p:spPr>
          <a:xfrm>
            <a:off x="1879600" y="609600"/>
            <a:ext cx="5905500" cy="707886"/>
          </a:xfrm>
          <a:prstGeom prst="rect">
            <a:avLst/>
          </a:prstGeom>
          <a:noFill/>
        </p:spPr>
        <p:txBody>
          <a:bodyPr wrap="square" rtlCol="0">
            <a:spAutoFit/>
          </a:bodyPr>
          <a:lstStyle/>
          <a:p>
            <a:r>
              <a:rPr lang="en-US" sz="4000" b="1">
                <a:latin typeface="Arial" panose="020B0604020202020204" pitchFamily="34" charset="0"/>
                <a:cs typeface="Arial" panose="020B0604020202020204" pitchFamily="34" charset="0"/>
              </a:rPr>
              <a:t>2. Layer</a:t>
            </a:r>
          </a:p>
        </p:txBody>
      </p:sp>
      <p:sp>
        <p:nvSpPr>
          <p:cNvPr id="5" name="TextBox 4">
            <a:extLst>
              <a:ext uri="{FF2B5EF4-FFF2-40B4-BE49-F238E27FC236}">
                <a16:creationId xmlns:a16="http://schemas.microsoft.com/office/drawing/2014/main" id="{9318C09B-7CDE-43B7-9FB0-DED0DE6C894C}"/>
              </a:ext>
            </a:extLst>
          </p:cNvPr>
          <p:cNvSpPr txBox="1"/>
          <p:nvPr/>
        </p:nvSpPr>
        <p:spPr>
          <a:xfrm>
            <a:off x="770791" y="2339639"/>
            <a:ext cx="6674860" cy="1384995"/>
          </a:xfrm>
          <a:prstGeom prst="rect">
            <a:avLst/>
          </a:prstGeom>
          <a:noFill/>
        </p:spPr>
        <p:txBody>
          <a:bodyPr wrap="square" rtlCol="0">
            <a:spAutoFit/>
          </a:bodyPr>
          <a:lstStyle/>
          <a:p>
            <a:pPr marL="457200" indent="-457200">
              <a:buFontTx/>
              <a:buChar char="-"/>
            </a:pPr>
            <a:r>
              <a:rPr lang="en-US" sz="2800">
                <a:latin typeface="Arial" panose="020B0604020202020204" pitchFamily="34" charset="0"/>
                <a:cs typeface="Arial" panose="020B0604020202020204" pitchFamily="34" charset="0"/>
              </a:rPr>
              <a:t>Đây là lớp sơn đè lên lớp solder mask, nhiệm vụ lớp này là vẽ các đường nét, kí hiệu, chữ, các lưu ý,.. </a:t>
            </a:r>
          </a:p>
        </p:txBody>
      </p:sp>
      <p:sp>
        <p:nvSpPr>
          <p:cNvPr id="2" name="Slide Number Placeholder 1">
            <a:extLst>
              <a:ext uri="{FF2B5EF4-FFF2-40B4-BE49-F238E27FC236}">
                <a16:creationId xmlns:a16="http://schemas.microsoft.com/office/drawing/2014/main" id="{B02A9272-0373-4775-A4FF-7DB380C21494}"/>
              </a:ext>
            </a:extLst>
          </p:cNvPr>
          <p:cNvSpPr>
            <a:spLocks noGrp="1"/>
          </p:cNvSpPr>
          <p:nvPr>
            <p:ph type="sldNum" sz="quarter" idx="12"/>
          </p:nvPr>
        </p:nvSpPr>
        <p:spPr>
          <a:xfrm>
            <a:off x="531812" y="787782"/>
            <a:ext cx="779767" cy="365125"/>
          </a:xfrm>
        </p:spPr>
        <p:txBody>
          <a:bodyPr/>
          <a:lstStyle/>
          <a:p>
            <a:fld id="{9A9A2E05-C5DB-4DCF-9F7D-2551AEFB2F75}" type="slidenum">
              <a:rPr lang="en-US" smtClean="0"/>
              <a:t>9</a:t>
            </a:fld>
            <a:endParaRPr lang="en-US"/>
          </a:p>
        </p:txBody>
      </p:sp>
      <p:sp>
        <p:nvSpPr>
          <p:cNvPr id="8" name="TextBox 7">
            <a:extLst>
              <a:ext uri="{FF2B5EF4-FFF2-40B4-BE49-F238E27FC236}">
                <a16:creationId xmlns:a16="http://schemas.microsoft.com/office/drawing/2014/main" id="{834AC868-27C3-42CC-B999-D4797587011F}"/>
              </a:ext>
            </a:extLst>
          </p:cNvPr>
          <p:cNvSpPr txBox="1"/>
          <p:nvPr/>
        </p:nvSpPr>
        <p:spPr>
          <a:xfrm>
            <a:off x="921695" y="1317486"/>
            <a:ext cx="9398000"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2.4. Silk Screen (Overlay) layer</a:t>
            </a:r>
          </a:p>
        </p:txBody>
      </p:sp>
      <p:pic>
        <p:nvPicPr>
          <p:cNvPr id="3" name="Picture 2">
            <a:extLst>
              <a:ext uri="{FF2B5EF4-FFF2-40B4-BE49-F238E27FC236}">
                <a16:creationId xmlns:a16="http://schemas.microsoft.com/office/drawing/2014/main" id="{EED6CB99-DEB6-4733-B2F9-C5D1F36905EC}"/>
              </a:ext>
            </a:extLst>
          </p:cNvPr>
          <p:cNvPicPr>
            <a:picLocks noChangeAspect="1"/>
          </p:cNvPicPr>
          <p:nvPr/>
        </p:nvPicPr>
        <p:blipFill>
          <a:blip r:embed="rId2"/>
          <a:stretch>
            <a:fillRect/>
          </a:stretch>
        </p:blipFill>
        <p:spPr>
          <a:xfrm>
            <a:off x="7596555" y="2272923"/>
            <a:ext cx="3848100" cy="2895600"/>
          </a:xfrm>
          <a:prstGeom prst="rect">
            <a:avLst/>
          </a:prstGeom>
        </p:spPr>
      </p:pic>
    </p:spTree>
    <p:extLst>
      <p:ext uri="{BB962C8B-B14F-4D97-AF65-F5344CB8AC3E}">
        <p14:creationId xmlns:p14="http://schemas.microsoft.com/office/powerpoint/2010/main" val="425319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1848</TotalTime>
  <Words>1830</Words>
  <Application>Microsoft Office PowerPoint</Application>
  <PresentationFormat>Widescreen</PresentationFormat>
  <Paragraphs>167</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Century Gothic</vt:lpstr>
      <vt:lpstr>Courier New</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Phan Vu Huynh Tuan</dc:creator>
  <cp:lastModifiedBy>Hai Thai</cp:lastModifiedBy>
  <cp:revision>71</cp:revision>
  <dcterms:created xsi:type="dcterms:W3CDTF">2018-09-07T07:04:24Z</dcterms:created>
  <dcterms:modified xsi:type="dcterms:W3CDTF">2021-03-05T10:38:40Z</dcterms:modified>
</cp:coreProperties>
</file>